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74" r:id="rId4"/>
    <p:sldId id="267" r:id="rId5"/>
    <p:sldId id="276" r:id="rId6"/>
    <p:sldId id="273" r:id="rId7"/>
    <p:sldId id="260" r:id="rId8"/>
    <p:sldId id="271" r:id="rId9"/>
    <p:sldId id="277" r:id="rId10"/>
    <p:sldId id="278" r:id="rId11"/>
    <p:sldId id="279" r:id="rId12"/>
    <p:sldId id="280" r:id="rId13"/>
    <p:sldId id="281" r:id="rId14"/>
    <p:sldId id="275" r:id="rId15"/>
  </p:sldIdLst>
  <p:sldSz cx="9144000" cy="5143500" type="screen16x9"/>
  <p:notesSz cx="6858000" cy="9144000"/>
  <p:embeddedFontLst>
    <p:embeddedFont>
      <p:font typeface="Consolas" panose="020B0609020204030204" pitchFamily="49" charset="0"/>
      <p:regular r:id="rId17"/>
      <p:bold r:id="rId18"/>
      <p:italic r:id="rId19"/>
      <p:boldItalic r:id="rId20"/>
    </p:embeddedFont>
    <p:embeddedFont>
      <p:font typeface="Lato" panose="020F0502020204030203" pitchFamily="34" charset="0"/>
      <p:regular r:id="rId21"/>
      <p:bold r:id="rId22"/>
      <p:italic r:id="rId23"/>
      <p:boldItalic r:id="rId24"/>
    </p:embeddedFont>
    <p:embeddedFont>
      <p:font typeface="Raleway" panose="020B0503030101060003" pitchFamily="3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190" d="100"/>
          <a:sy n="190" d="100"/>
        </p:scale>
        <p:origin x="15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pPr lvl="0"/>
            <a:r>
              <a:rPr lang="en-US"/>
              <a:t>Edit Master text styles</a:t>
            </a: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Edit Master text styles</a:t>
            </a: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13.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doi.org/10.1101/2021.12.29.47446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Scalable AI for Good </a:t>
            </a:r>
            <a:br>
              <a:rPr lang="en" b="0" dirty="0"/>
            </a:br>
            <a:r>
              <a:rPr lang="en" sz="4000" b="0" dirty="0"/>
              <a:t>in Genomics and Health</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February 11, 2022 | Colby T. Ford, Ph.D.</a:t>
            </a:r>
            <a:endParaRPr dirty="0"/>
          </a:p>
        </p:txBody>
      </p:sp>
      <p:pic>
        <p:nvPicPr>
          <p:cNvPr id="7" name="Picture 6" descr="Logo&#10;&#10;Description automatically generated">
            <a:extLst>
              <a:ext uri="{FF2B5EF4-FFF2-40B4-BE49-F238E27FC236}">
                <a16:creationId xmlns:a16="http://schemas.microsoft.com/office/drawing/2014/main" id="{C10C4562-E5B6-D641-830A-E2A82E6A36C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776566"/>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CD27D-35A3-4372-AFF4-7EECF2C80118}"/>
              </a:ext>
            </a:extLst>
          </p:cNvPr>
          <p:cNvSpPr>
            <a:spLocks noGrp="1"/>
          </p:cNvSpPr>
          <p:nvPr>
            <p:ph type="title"/>
          </p:nvPr>
        </p:nvSpPr>
        <p:spPr>
          <a:xfrm>
            <a:off x="138113" y="88177"/>
            <a:ext cx="8520600" cy="639600"/>
          </a:xfrm>
        </p:spPr>
        <p:txBody>
          <a:bodyPr/>
          <a:lstStyle/>
          <a:p>
            <a:r>
              <a:rPr lang="en-US" dirty="0"/>
              <a:t>Our Investigation</a:t>
            </a:r>
          </a:p>
        </p:txBody>
      </p:sp>
      <p:grpSp>
        <p:nvGrpSpPr>
          <p:cNvPr id="12" name="Group 11">
            <a:extLst>
              <a:ext uri="{FF2B5EF4-FFF2-40B4-BE49-F238E27FC236}">
                <a16:creationId xmlns:a16="http://schemas.microsoft.com/office/drawing/2014/main" id="{C3C71192-05D8-4E45-B7EE-0C899F4AEB76}"/>
              </a:ext>
            </a:extLst>
          </p:cNvPr>
          <p:cNvGrpSpPr/>
          <p:nvPr/>
        </p:nvGrpSpPr>
        <p:grpSpPr>
          <a:xfrm>
            <a:off x="325350" y="815812"/>
            <a:ext cx="2359233" cy="1316182"/>
            <a:chOff x="3689463" y="1116279"/>
            <a:chExt cx="2359233" cy="1316182"/>
          </a:xfrm>
        </p:grpSpPr>
        <p:sp>
          <p:nvSpPr>
            <p:cNvPr id="13" name="Rectangle 12">
              <a:extLst>
                <a:ext uri="{FF2B5EF4-FFF2-40B4-BE49-F238E27FC236}">
                  <a16:creationId xmlns:a16="http://schemas.microsoft.com/office/drawing/2014/main" id="{1D36FACD-39EB-4A78-A37E-3BAA46BEF69A}"/>
                </a:ext>
              </a:extLst>
            </p:cNvPr>
            <p:cNvSpPr/>
            <p:nvPr/>
          </p:nvSpPr>
          <p:spPr>
            <a:xfrm>
              <a:off x="3689464" y="1116279"/>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Find </a:t>
              </a:r>
            </a:p>
            <a:p>
              <a:pPr algn="ctr"/>
              <a:r>
                <a:rPr lang="en-US" dirty="0">
                  <a:solidFill>
                    <a:schemeClr val="bg1"/>
                  </a:solidFill>
                  <a:latin typeface="Arial" panose="020B0604020202020204" pitchFamily="34" charset="0"/>
                  <a:cs typeface="Arial" panose="020B0604020202020204" pitchFamily="34" charset="0"/>
                </a:rPr>
                <a:t>SNP-based Haplotypes</a:t>
              </a:r>
            </a:p>
          </p:txBody>
        </p:sp>
        <p:sp>
          <p:nvSpPr>
            <p:cNvPr id="14" name="Rectangle 13">
              <a:extLst>
                <a:ext uri="{FF2B5EF4-FFF2-40B4-BE49-F238E27FC236}">
                  <a16:creationId xmlns:a16="http://schemas.microsoft.com/office/drawing/2014/main" id="{E9CE1E00-8A35-4C67-8537-4531EE9BF847}"/>
                </a:ext>
              </a:extLst>
            </p:cNvPr>
            <p:cNvSpPr/>
            <p:nvPr/>
          </p:nvSpPr>
          <p:spPr>
            <a:xfrm>
              <a:off x="3689463"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Find CSP Haplotypes</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HaplotypR</a:t>
              </a:r>
              <a:r>
                <a:rPr lang="en-US" sz="1200" dirty="0">
                  <a:solidFill>
                    <a:schemeClr val="tx1"/>
                  </a:solidFill>
                  <a:latin typeface="Arial" panose="020B0604020202020204" pitchFamily="34" charset="0"/>
                  <a:cs typeface="Arial" panose="020B0604020202020204" pitchFamily="34" charset="0"/>
                </a:rPr>
                <a:t>)</a:t>
              </a:r>
            </a:p>
          </p:txBody>
        </p:sp>
      </p:grpSp>
      <p:grpSp>
        <p:nvGrpSpPr>
          <p:cNvPr id="15" name="Group 14">
            <a:extLst>
              <a:ext uri="{FF2B5EF4-FFF2-40B4-BE49-F238E27FC236}">
                <a16:creationId xmlns:a16="http://schemas.microsoft.com/office/drawing/2014/main" id="{CCD7B659-63D9-4E6F-9B73-3E31610A80D7}"/>
              </a:ext>
            </a:extLst>
          </p:cNvPr>
          <p:cNvGrpSpPr/>
          <p:nvPr/>
        </p:nvGrpSpPr>
        <p:grpSpPr>
          <a:xfrm>
            <a:off x="3263407" y="815255"/>
            <a:ext cx="2359232" cy="2119743"/>
            <a:chOff x="6685408" y="1116280"/>
            <a:chExt cx="2359232" cy="2119743"/>
          </a:xfrm>
        </p:grpSpPr>
        <p:sp>
          <p:nvSpPr>
            <p:cNvPr id="16" name="Rectangle 15">
              <a:extLst>
                <a:ext uri="{FF2B5EF4-FFF2-40B4-BE49-F238E27FC236}">
                  <a16:creationId xmlns:a16="http://schemas.microsoft.com/office/drawing/2014/main" id="{6D950971-C16E-4C67-BE17-EA948F066E5B}"/>
                </a:ext>
              </a:extLst>
            </p:cNvPr>
            <p:cNvSpPr/>
            <p:nvPr/>
          </p:nvSpPr>
          <p:spPr>
            <a:xfrm>
              <a:off x="6685408" y="1116280"/>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Filtering and Alignment</a:t>
              </a:r>
            </a:p>
          </p:txBody>
        </p:sp>
        <p:sp>
          <p:nvSpPr>
            <p:cNvPr id="17" name="Rectangle 16">
              <a:extLst>
                <a:ext uri="{FF2B5EF4-FFF2-40B4-BE49-F238E27FC236}">
                  <a16:creationId xmlns:a16="http://schemas.microsoft.com/office/drawing/2014/main" id="{13A26CB2-4E79-45B5-A3A9-5CA0CAA631F2}"/>
                </a:ext>
              </a:extLst>
            </p:cNvPr>
            <p:cNvSpPr/>
            <p:nvPr/>
          </p:nvSpPr>
          <p:spPr>
            <a:xfrm>
              <a:off x="6685409"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Filter CSP Haplotypes</a:t>
              </a:r>
            </a:p>
          </p:txBody>
        </p:sp>
        <p:sp>
          <p:nvSpPr>
            <p:cNvPr id="18" name="Rectangle 17">
              <a:extLst>
                <a:ext uri="{FF2B5EF4-FFF2-40B4-BE49-F238E27FC236}">
                  <a16:creationId xmlns:a16="http://schemas.microsoft.com/office/drawing/2014/main" id="{4B9BC8EC-25A7-4688-9C9D-1AA1D55D58FD}"/>
                </a:ext>
              </a:extLst>
            </p:cNvPr>
            <p:cNvSpPr/>
            <p:nvPr/>
          </p:nvSpPr>
          <p:spPr>
            <a:xfrm>
              <a:off x="6685409" y="2432461"/>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Append Reference Sequence</a:t>
              </a:r>
            </a:p>
          </p:txBody>
        </p:sp>
        <p:sp>
          <p:nvSpPr>
            <p:cNvPr id="19" name="Rectangle 18">
              <a:extLst>
                <a:ext uri="{FF2B5EF4-FFF2-40B4-BE49-F238E27FC236}">
                  <a16:creationId xmlns:a16="http://schemas.microsoft.com/office/drawing/2014/main" id="{315FB9C0-78AF-423C-87D4-F6DAC37211BE}"/>
                </a:ext>
              </a:extLst>
            </p:cNvPr>
            <p:cNvSpPr/>
            <p:nvPr/>
          </p:nvSpPr>
          <p:spPr>
            <a:xfrm>
              <a:off x="6685409" y="2834242"/>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Align Haplotypes to Reference</a:t>
              </a:r>
            </a:p>
          </p:txBody>
        </p:sp>
      </p:grpSp>
      <p:grpSp>
        <p:nvGrpSpPr>
          <p:cNvPr id="21" name="Group 20">
            <a:extLst>
              <a:ext uri="{FF2B5EF4-FFF2-40B4-BE49-F238E27FC236}">
                <a16:creationId xmlns:a16="http://schemas.microsoft.com/office/drawing/2014/main" id="{22E0457B-7C5C-4E1C-A777-5C17292A421E}"/>
              </a:ext>
            </a:extLst>
          </p:cNvPr>
          <p:cNvGrpSpPr/>
          <p:nvPr/>
        </p:nvGrpSpPr>
        <p:grpSpPr>
          <a:xfrm>
            <a:off x="325351" y="3317196"/>
            <a:ext cx="2403168" cy="1786082"/>
            <a:chOff x="1403267" y="4107674"/>
            <a:chExt cx="2119746" cy="1786082"/>
          </a:xfrm>
        </p:grpSpPr>
        <p:sp>
          <p:nvSpPr>
            <p:cNvPr id="22" name="Rectangle 21">
              <a:extLst>
                <a:ext uri="{FF2B5EF4-FFF2-40B4-BE49-F238E27FC236}">
                  <a16:creationId xmlns:a16="http://schemas.microsoft.com/office/drawing/2014/main" id="{318393EC-4ED0-4FFA-B653-37FB7851604D}"/>
                </a:ext>
              </a:extLst>
            </p:cNvPr>
            <p:cNvSpPr/>
            <p:nvPr/>
          </p:nvSpPr>
          <p:spPr>
            <a:xfrm>
              <a:off x="1403267" y="4107674"/>
              <a:ext cx="2119746"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Simulate Degradation and Predict Structure</a:t>
              </a:r>
            </a:p>
          </p:txBody>
        </p:sp>
        <p:sp>
          <p:nvSpPr>
            <p:cNvPr id="23" name="Rectangle 22">
              <a:extLst>
                <a:ext uri="{FF2B5EF4-FFF2-40B4-BE49-F238E27FC236}">
                  <a16:creationId xmlns:a16="http://schemas.microsoft.com/office/drawing/2014/main" id="{2236DB79-FE72-4400-8D3A-D0B04387F63C}"/>
                </a:ext>
              </a:extLst>
            </p:cNvPr>
            <p:cNvSpPr/>
            <p:nvPr/>
          </p:nvSpPr>
          <p:spPr>
            <a:xfrm>
              <a:off x="1403267" y="5022074"/>
              <a:ext cx="2119746" cy="8716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CSP haplotype</a:t>
              </a:r>
            </a:p>
            <a:p>
              <a:pPr algn="ctr"/>
              <a:r>
                <a:rPr lang="en-US" sz="1200" dirty="0">
                  <a:solidFill>
                    <a:schemeClr val="tx1"/>
                  </a:solidFill>
                  <a:latin typeface="Arial" panose="020B0604020202020204" pitchFamily="34" charset="0"/>
                  <a:cs typeface="Arial" panose="020B0604020202020204" pitchFamily="34" charset="0"/>
                </a:rPr>
                <a:t>peptide structures </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NetChop</a:t>
              </a:r>
              <a:r>
                <a:rPr lang="en-US" sz="1200" dirty="0">
                  <a:solidFill>
                    <a:schemeClr val="tx1"/>
                  </a:solidFill>
                  <a:latin typeface="Consolas" panose="020B0609020204030204" pitchFamily="49" charset="0"/>
                  <a:cs typeface="Arial" panose="020B0604020202020204" pitchFamily="34" charset="0"/>
                </a:rPr>
                <a:t> and </a:t>
              </a:r>
              <a:r>
                <a:rPr lang="en-US" sz="1200" dirty="0" err="1">
                  <a:solidFill>
                    <a:schemeClr val="tx1"/>
                  </a:solidFill>
                  <a:latin typeface="Consolas" panose="020B0609020204030204" pitchFamily="49" charset="0"/>
                  <a:cs typeface="Arial" panose="020B0604020202020204" pitchFamily="34" charset="0"/>
                </a:rPr>
                <a:t>PeptideBuilder</a:t>
              </a:r>
              <a:r>
                <a:rPr lang="en-US" sz="1200" dirty="0">
                  <a:solidFill>
                    <a:schemeClr val="tx1"/>
                  </a:solidFill>
                  <a:latin typeface="Arial" panose="020B0604020202020204" pitchFamily="34" charset="0"/>
                  <a:cs typeface="Arial" panose="020B0604020202020204" pitchFamily="34" charset="0"/>
                </a:rPr>
                <a:t>)</a:t>
              </a:r>
            </a:p>
          </p:txBody>
        </p:sp>
      </p:grpSp>
      <p:grpSp>
        <p:nvGrpSpPr>
          <p:cNvPr id="24" name="Group 23">
            <a:extLst>
              <a:ext uri="{FF2B5EF4-FFF2-40B4-BE49-F238E27FC236}">
                <a16:creationId xmlns:a16="http://schemas.microsoft.com/office/drawing/2014/main" id="{12BC28EE-074A-4DCB-89A3-E56804D2D9E4}"/>
              </a:ext>
            </a:extLst>
          </p:cNvPr>
          <p:cNvGrpSpPr/>
          <p:nvPr/>
        </p:nvGrpSpPr>
        <p:grpSpPr>
          <a:xfrm>
            <a:off x="3236320" y="3317196"/>
            <a:ext cx="2386319" cy="1561595"/>
            <a:chOff x="4029693" y="4107674"/>
            <a:chExt cx="2403168" cy="1561595"/>
          </a:xfrm>
        </p:grpSpPr>
        <p:sp>
          <p:nvSpPr>
            <p:cNvPr id="25" name="Rectangle 24">
              <a:extLst>
                <a:ext uri="{FF2B5EF4-FFF2-40B4-BE49-F238E27FC236}">
                  <a16:creationId xmlns:a16="http://schemas.microsoft.com/office/drawing/2014/main" id="{0468414E-5CF8-4A86-BEE3-605382880D0D}"/>
                </a:ext>
              </a:extLst>
            </p:cNvPr>
            <p:cNvSpPr/>
            <p:nvPr/>
          </p:nvSpPr>
          <p:spPr>
            <a:xfrm>
              <a:off x="4029693" y="4107674"/>
              <a:ext cx="2403168"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Protein-Protein Interaction, Docking, and Comparison</a:t>
              </a:r>
            </a:p>
          </p:txBody>
        </p:sp>
        <p:sp>
          <p:nvSpPr>
            <p:cNvPr id="26" name="Rectangle 25">
              <a:extLst>
                <a:ext uri="{FF2B5EF4-FFF2-40B4-BE49-F238E27FC236}">
                  <a16:creationId xmlns:a16="http://schemas.microsoft.com/office/drawing/2014/main" id="{ADE74C47-128D-48D0-A900-DF2A04A0E4B3}"/>
                </a:ext>
              </a:extLst>
            </p:cNvPr>
            <p:cNvSpPr/>
            <p:nvPr/>
          </p:nvSpPr>
          <p:spPr>
            <a:xfrm>
              <a:off x="4029693" y="5022066"/>
              <a:ext cx="2403168" cy="6472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binding affinity between</a:t>
              </a:r>
            </a:p>
            <a:p>
              <a:pPr algn="ctr"/>
              <a:r>
                <a:rPr lang="en-US" sz="1200" dirty="0">
                  <a:solidFill>
                    <a:schemeClr val="tx1"/>
                  </a:solidFill>
                  <a:latin typeface="Arial" panose="020B0604020202020204" pitchFamily="34" charset="0"/>
                  <a:cs typeface="Arial" panose="020B0604020202020204" pitchFamily="34" charset="0"/>
                </a:rPr>
                <a:t>HLA, CSP peptide, and TCR</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a:solidFill>
                    <a:schemeClr val="tx1"/>
                  </a:solidFill>
                  <a:latin typeface="Consolas" panose="020B0609020204030204" pitchFamily="49" charset="0"/>
                  <a:cs typeface="Arial" panose="020B0604020202020204" pitchFamily="34" charset="0"/>
                </a:rPr>
                <a:t>HADDOCK</a:t>
              </a:r>
              <a:r>
                <a:rPr lang="en-US" sz="1200" dirty="0">
                  <a:solidFill>
                    <a:schemeClr val="tx1"/>
                  </a:solidFill>
                  <a:latin typeface="Arial" panose="020B0604020202020204" pitchFamily="34" charset="0"/>
                  <a:cs typeface="Arial" panose="020B0604020202020204" pitchFamily="34" charset="0"/>
                </a:rPr>
                <a:t>) and compare</a:t>
              </a:r>
            </a:p>
          </p:txBody>
        </p:sp>
      </p:grpSp>
      <p:cxnSp>
        <p:nvCxnSpPr>
          <p:cNvPr id="30" name="Straight Arrow Connector 29">
            <a:extLst>
              <a:ext uri="{FF2B5EF4-FFF2-40B4-BE49-F238E27FC236}">
                <a16:creationId xmlns:a16="http://schemas.microsoft.com/office/drawing/2014/main" id="{81954DEE-1222-45D4-AD9C-64D562C7A827}"/>
              </a:ext>
            </a:extLst>
          </p:cNvPr>
          <p:cNvCxnSpPr>
            <a:cxnSpLocks/>
            <a:stCxn id="13" idx="3"/>
            <a:endCxn id="16" idx="1"/>
          </p:cNvCxnSpPr>
          <p:nvPr/>
        </p:nvCxnSpPr>
        <p:spPr>
          <a:xfrm flipV="1">
            <a:off x="2684583" y="1272455"/>
            <a:ext cx="578824" cy="5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7A1BBE6-7D4D-4B3C-AC2C-3834F7276651}"/>
              </a:ext>
            </a:extLst>
          </p:cNvPr>
          <p:cNvCxnSpPr>
            <a:cxnSpLocks/>
            <a:stCxn id="22" idx="3"/>
            <a:endCxn id="25" idx="1"/>
          </p:cNvCxnSpPr>
          <p:nvPr/>
        </p:nvCxnSpPr>
        <p:spPr>
          <a:xfrm>
            <a:off x="2728519" y="3774396"/>
            <a:ext cx="50780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4999F77-F436-4FED-9F64-474724B2C9A0}"/>
              </a:ext>
            </a:extLst>
          </p:cNvPr>
          <p:cNvCxnSpPr>
            <a:cxnSpLocks/>
          </p:cNvCxnSpPr>
          <p:nvPr/>
        </p:nvCxnSpPr>
        <p:spPr>
          <a:xfrm rot="5400000" flipH="1" flipV="1">
            <a:off x="4805635" y="-2815016"/>
            <a:ext cx="1717962" cy="2784514"/>
          </a:xfrm>
          <a:prstGeom prst="bentConnector5">
            <a:avLst>
              <a:gd name="adj1" fmla="val -13306"/>
              <a:gd name="adj2" fmla="val 50000"/>
              <a:gd name="adj3" fmla="val 11330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8DC0CF-FD0A-4BC5-AD61-8325DEFE10DC}"/>
              </a:ext>
            </a:extLst>
          </p:cNvPr>
          <p:cNvCxnSpPr>
            <a:cxnSpLocks/>
          </p:cNvCxnSpPr>
          <p:nvPr/>
        </p:nvCxnSpPr>
        <p:spPr>
          <a:xfrm flipH="1">
            <a:off x="1575897" y="-1410447"/>
            <a:ext cx="2916089" cy="3377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descr="A picture containing text, hydrozoan&#10;&#10;Description automatically generated">
            <a:extLst>
              <a:ext uri="{FF2B5EF4-FFF2-40B4-BE49-F238E27FC236}">
                <a16:creationId xmlns:a16="http://schemas.microsoft.com/office/drawing/2014/main" id="{8385D9BE-C78C-45B3-9770-5CA648F6812E}"/>
              </a:ext>
            </a:extLst>
          </p:cNvPr>
          <p:cNvPicPr>
            <a:picLocks noChangeAspect="1"/>
          </p:cNvPicPr>
          <p:nvPr/>
        </p:nvPicPr>
        <p:blipFill>
          <a:blip r:embed="rId2"/>
          <a:stretch>
            <a:fillRect/>
          </a:stretch>
        </p:blipFill>
        <p:spPr>
          <a:xfrm rot="21218382">
            <a:off x="6148589" y="2717651"/>
            <a:ext cx="2715774" cy="1470663"/>
          </a:xfrm>
          <a:prstGeom prst="rect">
            <a:avLst/>
          </a:prstGeom>
        </p:spPr>
      </p:pic>
      <p:sp>
        <p:nvSpPr>
          <p:cNvPr id="64" name="Rectangle 63">
            <a:extLst>
              <a:ext uri="{FF2B5EF4-FFF2-40B4-BE49-F238E27FC236}">
                <a16:creationId xmlns:a16="http://schemas.microsoft.com/office/drawing/2014/main" id="{FC1E8C31-871B-4A1F-8E97-8012A903E65D}"/>
              </a:ext>
            </a:extLst>
          </p:cNvPr>
          <p:cNvSpPr/>
          <p:nvPr/>
        </p:nvSpPr>
        <p:spPr>
          <a:xfrm>
            <a:off x="6399904" y="4117273"/>
            <a:ext cx="973117" cy="2868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TCR</a:t>
            </a:r>
          </a:p>
        </p:txBody>
      </p:sp>
      <p:sp>
        <p:nvSpPr>
          <p:cNvPr id="65" name="Rectangle 64">
            <a:extLst>
              <a:ext uri="{FF2B5EF4-FFF2-40B4-BE49-F238E27FC236}">
                <a16:creationId xmlns:a16="http://schemas.microsoft.com/office/drawing/2014/main" id="{DC768D58-3301-49BF-8B34-D90560ACAD4B}"/>
              </a:ext>
            </a:extLst>
          </p:cNvPr>
          <p:cNvSpPr/>
          <p:nvPr/>
        </p:nvSpPr>
        <p:spPr>
          <a:xfrm>
            <a:off x="7821597" y="4117273"/>
            <a:ext cx="973117" cy="2868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HLA</a:t>
            </a:r>
          </a:p>
        </p:txBody>
      </p:sp>
      <p:sp>
        <p:nvSpPr>
          <p:cNvPr id="66" name="Rectangle 65">
            <a:extLst>
              <a:ext uri="{FF2B5EF4-FFF2-40B4-BE49-F238E27FC236}">
                <a16:creationId xmlns:a16="http://schemas.microsoft.com/office/drawing/2014/main" id="{3DC7D9BC-54E5-4A8F-9CB6-32B12AEA0442}"/>
              </a:ext>
            </a:extLst>
          </p:cNvPr>
          <p:cNvSpPr/>
          <p:nvPr/>
        </p:nvSpPr>
        <p:spPr>
          <a:xfrm>
            <a:off x="7366788" y="4117273"/>
            <a:ext cx="454809" cy="286899"/>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CSP</a:t>
            </a:r>
          </a:p>
        </p:txBody>
      </p:sp>
      <p:sp>
        <p:nvSpPr>
          <p:cNvPr id="67" name="Rectangle 66">
            <a:extLst>
              <a:ext uri="{FF2B5EF4-FFF2-40B4-BE49-F238E27FC236}">
                <a16:creationId xmlns:a16="http://schemas.microsoft.com/office/drawing/2014/main" id="{AFB12608-1299-4785-9703-6D381F871FB4}"/>
              </a:ext>
            </a:extLst>
          </p:cNvPr>
          <p:cNvSpPr/>
          <p:nvPr/>
        </p:nvSpPr>
        <p:spPr>
          <a:xfrm>
            <a:off x="6201463" y="1252175"/>
            <a:ext cx="2559057" cy="17145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4EBC8ADD-A0F2-402D-B191-B962F6A913D5}"/>
              </a:ext>
            </a:extLst>
          </p:cNvPr>
          <p:cNvSpPr/>
          <p:nvPr/>
        </p:nvSpPr>
        <p:spPr>
          <a:xfrm>
            <a:off x="7143297" y="1591543"/>
            <a:ext cx="467662" cy="171450"/>
          </a:xfrm>
          <a:prstGeom prst="rect">
            <a:avLst/>
          </a:prstGeom>
          <a:solidFill>
            <a:srgbClr val="CC00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A840925-1906-4A09-831E-49C3E0564263}"/>
              </a:ext>
            </a:extLst>
          </p:cNvPr>
          <p:cNvSpPr txBox="1"/>
          <p:nvPr/>
        </p:nvSpPr>
        <p:spPr>
          <a:xfrm>
            <a:off x="5810995" y="945457"/>
            <a:ext cx="1460656" cy="307777"/>
          </a:xfrm>
          <a:prstGeom prst="rect">
            <a:avLst/>
          </a:prstGeom>
          <a:noFill/>
        </p:spPr>
        <p:txBody>
          <a:bodyPr wrap="none" rtlCol="0">
            <a:spAutoFit/>
          </a:bodyPr>
          <a:lstStyle/>
          <a:p>
            <a:r>
              <a:rPr lang="en-US" dirty="0"/>
              <a:t>CSP Haplotype:</a:t>
            </a:r>
          </a:p>
        </p:txBody>
      </p:sp>
      <p:sp>
        <p:nvSpPr>
          <p:cNvPr id="70" name="TextBox 69">
            <a:extLst>
              <a:ext uri="{FF2B5EF4-FFF2-40B4-BE49-F238E27FC236}">
                <a16:creationId xmlns:a16="http://schemas.microsoft.com/office/drawing/2014/main" id="{67909D9A-A5D0-4D9F-B36E-BB7418395356}"/>
              </a:ext>
            </a:extLst>
          </p:cNvPr>
          <p:cNvSpPr txBox="1"/>
          <p:nvPr/>
        </p:nvSpPr>
        <p:spPr>
          <a:xfrm>
            <a:off x="5810995" y="1500068"/>
            <a:ext cx="1261884" cy="307777"/>
          </a:xfrm>
          <a:prstGeom prst="rect">
            <a:avLst/>
          </a:prstGeom>
          <a:noFill/>
        </p:spPr>
        <p:txBody>
          <a:bodyPr wrap="none" rtlCol="0">
            <a:spAutoFit/>
          </a:bodyPr>
          <a:lstStyle/>
          <a:p>
            <a:r>
              <a:rPr lang="en-US" dirty="0"/>
              <a:t>CSP Peptide:</a:t>
            </a:r>
          </a:p>
        </p:txBody>
      </p:sp>
      <p:cxnSp>
        <p:nvCxnSpPr>
          <p:cNvPr id="72" name="Connector: Elbow 71">
            <a:extLst>
              <a:ext uri="{FF2B5EF4-FFF2-40B4-BE49-F238E27FC236}">
                <a16:creationId xmlns:a16="http://schemas.microsoft.com/office/drawing/2014/main" id="{8AD8FF26-AC2B-4F20-B6B6-71CC1A0338D1}"/>
              </a:ext>
            </a:extLst>
          </p:cNvPr>
          <p:cNvCxnSpPr>
            <a:cxnSpLocks/>
          </p:cNvCxnSpPr>
          <p:nvPr/>
        </p:nvCxnSpPr>
        <p:spPr>
          <a:xfrm rot="16200000" flipH="1">
            <a:off x="7050038" y="2141421"/>
            <a:ext cx="1055938" cy="388785"/>
          </a:xfrm>
          <a:prstGeom prst="bentConnector3">
            <a:avLst>
              <a:gd name="adj1" fmla="val 50000"/>
            </a:avLst>
          </a:prstGeom>
          <a:ln w="38100" cap="rnd">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1909103-B9F1-4409-B44D-24F7F93AE63A}"/>
              </a:ext>
            </a:extLst>
          </p:cNvPr>
          <p:cNvSpPr txBox="1"/>
          <p:nvPr/>
        </p:nvSpPr>
        <p:spPr>
          <a:xfrm>
            <a:off x="5856470" y="2523226"/>
            <a:ext cx="881973" cy="307777"/>
          </a:xfrm>
          <a:prstGeom prst="rect">
            <a:avLst/>
          </a:prstGeom>
          <a:noFill/>
        </p:spPr>
        <p:txBody>
          <a:bodyPr wrap="none" rtlCol="0">
            <a:spAutoFit/>
          </a:bodyPr>
          <a:lstStyle/>
          <a:p>
            <a:r>
              <a:rPr lang="en-US" dirty="0"/>
              <a:t>Docking:</a:t>
            </a:r>
          </a:p>
        </p:txBody>
      </p:sp>
      <p:cxnSp>
        <p:nvCxnSpPr>
          <p:cNvPr id="84" name="Connector: Elbow 83">
            <a:extLst>
              <a:ext uri="{FF2B5EF4-FFF2-40B4-BE49-F238E27FC236}">
                <a16:creationId xmlns:a16="http://schemas.microsoft.com/office/drawing/2014/main" id="{DC7D6230-BC2C-475D-9ACC-1095B9BA1940}"/>
              </a:ext>
            </a:extLst>
          </p:cNvPr>
          <p:cNvCxnSpPr>
            <a:cxnSpLocks/>
            <a:stCxn id="19" idx="2"/>
            <a:endCxn id="22" idx="0"/>
          </p:cNvCxnSpPr>
          <p:nvPr/>
        </p:nvCxnSpPr>
        <p:spPr>
          <a:xfrm rot="5400000">
            <a:off x="2793881" y="1668053"/>
            <a:ext cx="382198" cy="2916089"/>
          </a:xfrm>
          <a:prstGeom prst="bentConnector3">
            <a:avLst>
              <a:gd name="adj1" fmla="val 23417"/>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Play with solid fill">
            <a:extLst>
              <a:ext uri="{FF2B5EF4-FFF2-40B4-BE49-F238E27FC236}">
                <a16:creationId xmlns:a16="http://schemas.microsoft.com/office/drawing/2014/main" id="{CFED7ADF-97C8-45CA-BB2E-CB22A92C9F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7271651" y="1402840"/>
            <a:ext cx="223928" cy="223928"/>
          </a:xfrm>
          <a:prstGeom prst="rect">
            <a:avLst/>
          </a:prstGeom>
        </p:spPr>
      </p:pic>
    </p:spTree>
    <p:extLst>
      <p:ext uri="{BB962C8B-B14F-4D97-AF65-F5344CB8AC3E}">
        <p14:creationId xmlns:p14="http://schemas.microsoft.com/office/powerpoint/2010/main" val="127605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3" name="Table 3">
            <a:extLst>
              <a:ext uri="{FF2B5EF4-FFF2-40B4-BE49-F238E27FC236}">
                <a16:creationId xmlns:a16="http://schemas.microsoft.com/office/drawing/2014/main" id="{98611FF3-DBCD-403E-83E1-89074F1D51C3}"/>
              </a:ext>
            </a:extLst>
          </p:cNvPr>
          <p:cNvGraphicFramePr>
            <a:graphicFrameLocks noGrp="1"/>
          </p:cNvGraphicFramePr>
          <p:nvPr>
            <p:extLst>
              <p:ext uri="{D42A27DB-BD31-4B8C-83A1-F6EECF244321}">
                <p14:modId xmlns:p14="http://schemas.microsoft.com/office/powerpoint/2010/main" val="2974572649"/>
              </p:ext>
            </p:extLst>
          </p:nvPr>
        </p:nvGraphicFramePr>
        <p:xfrm>
          <a:off x="165797" y="731375"/>
          <a:ext cx="8855772" cy="4247583"/>
        </p:xfrm>
        <a:graphic>
          <a:graphicData uri="http://schemas.openxmlformats.org/drawingml/2006/table">
            <a:tbl>
              <a:tblPr>
                <a:tableStyleId>{793D81CF-94F2-401A-BA57-92F5A7B2D0C5}</a:tableStyleId>
              </a:tblPr>
              <a:tblGrid>
                <a:gridCol w="1475962">
                  <a:extLst>
                    <a:ext uri="{9D8B030D-6E8A-4147-A177-3AD203B41FA5}">
                      <a16:colId xmlns:a16="http://schemas.microsoft.com/office/drawing/2014/main" val="3924711"/>
                    </a:ext>
                  </a:extLst>
                </a:gridCol>
                <a:gridCol w="1475962">
                  <a:extLst>
                    <a:ext uri="{9D8B030D-6E8A-4147-A177-3AD203B41FA5}">
                      <a16:colId xmlns:a16="http://schemas.microsoft.com/office/drawing/2014/main" val="790656589"/>
                    </a:ext>
                  </a:extLst>
                </a:gridCol>
                <a:gridCol w="1475962">
                  <a:extLst>
                    <a:ext uri="{9D8B030D-6E8A-4147-A177-3AD203B41FA5}">
                      <a16:colId xmlns:a16="http://schemas.microsoft.com/office/drawing/2014/main" val="3044890637"/>
                    </a:ext>
                  </a:extLst>
                </a:gridCol>
                <a:gridCol w="1475962">
                  <a:extLst>
                    <a:ext uri="{9D8B030D-6E8A-4147-A177-3AD203B41FA5}">
                      <a16:colId xmlns:a16="http://schemas.microsoft.com/office/drawing/2014/main" val="2062346269"/>
                    </a:ext>
                  </a:extLst>
                </a:gridCol>
                <a:gridCol w="1475962">
                  <a:extLst>
                    <a:ext uri="{9D8B030D-6E8A-4147-A177-3AD203B41FA5}">
                      <a16:colId xmlns:a16="http://schemas.microsoft.com/office/drawing/2014/main" val="2039829637"/>
                    </a:ext>
                  </a:extLst>
                </a:gridCol>
                <a:gridCol w="1475962">
                  <a:extLst>
                    <a:ext uri="{9D8B030D-6E8A-4147-A177-3AD203B41FA5}">
                      <a16:colId xmlns:a16="http://schemas.microsoft.com/office/drawing/2014/main" val="2232037145"/>
                    </a:ext>
                  </a:extLst>
                </a:gridCol>
              </a:tblGrid>
              <a:tr h="1415861">
                <a:tc>
                  <a:txBody>
                    <a:bodyPr/>
                    <a:lstStyle/>
                    <a:p>
                      <a:pPr algn="ctr"/>
                      <a:r>
                        <a:rPr lang="en-US" dirty="0"/>
                        <a:t>CSP 3D7 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14328"/>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659757"/>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Other Info:</a:t>
                      </a:r>
                    </a:p>
                    <a:p>
                      <a:pPr marL="285750" indent="-285750" algn="l">
                        <a:buFontTx/>
                        <a:buChar char="-"/>
                      </a:pPr>
                      <a:r>
                        <a:rPr lang="en-US" sz="1200" dirty="0"/>
                        <a:t>CD4+ T Cell</a:t>
                      </a:r>
                    </a:p>
                    <a:p>
                      <a:pPr marL="285750" indent="-285750" algn="l">
                        <a:buFontTx/>
                        <a:buChar char="-"/>
                      </a:pPr>
                      <a:r>
                        <a:rPr lang="en-US" sz="1200" dirty="0"/>
                        <a:t>HLA-2A</a:t>
                      </a:r>
                    </a:p>
                    <a:p>
                      <a:pPr marL="285750" indent="-285750" algn="l">
                        <a:buFontTx/>
                        <a:buChar char="-"/>
                      </a:pPr>
                      <a:r>
                        <a:rPr lang="en-US" sz="1200" dirty="0"/>
                        <a:t>Th2R Region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7599969"/>
                  </a:ext>
                </a:extLst>
              </a:tr>
            </a:tbl>
          </a:graphicData>
        </a:graphic>
      </p:graphicFrame>
      <p:pic>
        <p:nvPicPr>
          <p:cNvPr id="5" name="Picture 4" descr="A picture containing basket star, coelenterate, hydrozoan&#10;&#10;Description automatically generated">
            <a:extLst>
              <a:ext uri="{FF2B5EF4-FFF2-40B4-BE49-F238E27FC236}">
                <a16:creationId xmlns:a16="http://schemas.microsoft.com/office/drawing/2014/main" id="{3AAE0E97-F91C-488E-A43F-C2CBCAAFB14D}"/>
              </a:ext>
            </a:extLst>
          </p:cNvPr>
          <p:cNvPicPr>
            <a:picLocks noChangeAspect="1"/>
          </p:cNvPicPr>
          <p:nvPr/>
        </p:nvPicPr>
        <p:blipFill>
          <a:blip r:embed="rId2"/>
          <a:stretch>
            <a:fillRect/>
          </a:stretch>
        </p:blipFill>
        <p:spPr>
          <a:xfrm>
            <a:off x="1653224" y="1105914"/>
            <a:ext cx="1463040" cy="803016"/>
          </a:xfrm>
          <a:prstGeom prst="rect">
            <a:avLst/>
          </a:prstGeom>
        </p:spPr>
      </p:pic>
      <p:pic>
        <p:nvPicPr>
          <p:cNvPr id="7" name="Picture 6" descr="A picture containing basket star, coelenterate, hydrozoan&#10;&#10;Description automatically generated">
            <a:extLst>
              <a:ext uri="{FF2B5EF4-FFF2-40B4-BE49-F238E27FC236}">
                <a16:creationId xmlns:a16="http://schemas.microsoft.com/office/drawing/2014/main" id="{142288B3-117D-471B-BAC5-2F5869F2EA16}"/>
              </a:ext>
            </a:extLst>
          </p:cNvPr>
          <p:cNvPicPr>
            <a:picLocks noChangeAspect="1"/>
          </p:cNvPicPr>
          <p:nvPr/>
        </p:nvPicPr>
        <p:blipFill>
          <a:blip r:embed="rId3"/>
          <a:stretch>
            <a:fillRect/>
          </a:stretch>
        </p:blipFill>
        <p:spPr>
          <a:xfrm>
            <a:off x="3136884" y="1105914"/>
            <a:ext cx="1463040" cy="791847"/>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C29CB647-4413-49ED-B77D-8D8348670FFD}"/>
              </a:ext>
            </a:extLst>
          </p:cNvPr>
          <p:cNvPicPr>
            <a:picLocks noChangeAspect="1"/>
          </p:cNvPicPr>
          <p:nvPr/>
        </p:nvPicPr>
        <p:blipFill>
          <a:blip r:embed="rId4"/>
          <a:stretch>
            <a:fillRect/>
          </a:stretch>
        </p:blipFill>
        <p:spPr>
          <a:xfrm>
            <a:off x="4599924" y="1105914"/>
            <a:ext cx="1463040" cy="893014"/>
          </a:xfrm>
          <a:prstGeom prst="rect">
            <a:avLst/>
          </a:prstGeom>
        </p:spPr>
      </p:pic>
      <p:pic>
        <p:nvPicPr>
          <p:cNvPr id="11" name="Picture 10" descr="A picture containing text, coelenterate, laser, hydrozoan&#10;&#10;Description automatically generated">
            <a:extLst>
              <a:ext uri="{FF2B5EF4-FFF2-40B4-BE49-F238E27FC236}">
                <a16:creationId xmlns:a16="http://schemas.microsoft.com/office/drawing/2014/main" id="{4FFAD5C4-FA4B-4777-AF4A-82F72C5D60D4}"/>
              </a:ext>
            </a:extLst>
          </p:cNvPr>
          <p:cNvPicPr>
            <a:picLocks noChangeAspect="1"/>
          </p:cNvPicPr>
          <p:nvPr/>
        </p:nvPicPr>
        <p:blipFill>
          <a:blip r:embed="rId5"/>
          <a:stretch>
            <a:fillRect/>
          </a:stretch>
        </p:blipFill>
        <p:spPr>
          <a:xfrm>
            <a:off x="6084647" y="1105914"/>
            <a:ext cx="1463040" cy="92358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E6C4C503-D683-48FB-BCA7-ECCA330B83A7}"/>
              </a:ext>
            </a:extLst>
          </p:cNvPr>
          <p:cNvPicPr>
            <a:picLocks noChangeAspect="1"/>
          </p:cNvPicPr>
          <p:nvPr/>
        </p:nvPicPr>
        <p:blipFill>
          <a:blip r:embed="rId6"/>
          <a:stretch>
            <a:fillRect/>
          </a:stretch>
        </p:blipFill>
        <p:spPr>
          <a:xfrm>
            <a:off x="7553644" y="1105914"/>
            <a:ext cx="1463040" cy="805891"/>
          </a:xfrm>
          <a:prstGeom prst="rect">
            <a:avLst/>
          </a:prstGeom>
        </p:spPr>
      </p:pic>
      <p:pic>
        <p:nvPicPr>
          <p:cNvPr id="15" name="Picture 14" descr="A picture containing text, basket star&#10;&#10;Description automatically generated">
            <a:extLst>
              <a:ext uri="{FF2B5EF4-FFF2-40B4-BE49-F238E27FC236}">
                <a16:creationId xmlns:a16="http://schemas.microsoft.com/office/drawing/2014/main" id="{BCA6DCB0-F77F-4BCD-90CD-31B8894823BD}"/>
              </a:ext>
            </a:extLst>
          </p:cNvPr>
          <p:cNvPicPr>
            <a:picLocks noChangeAspect="1"/>
          </p:cNvPicPr>
          <p:nvPr/>
        </p:nvPicPr>
        <p:blipFill>
          <a:blip r:embed="rId7"/>
          <a:stretch>
            <a:fillRect/>
          </a:stretch>
        </p:blipFill>
        <p:spPr>
          <a:xfrm>
            <a:off x="182880" y="2499607"/>
            <a:ext cx="1463040" cy="844796"/>
          </a:xfrm>
          <a:prstGeom prst="rect">
            <a:avLst/>
          </a:prstGeom>
        </p:spPr>
      </p:pic>
      <p:pic>
        <p:nvPicPr>
          <p:cNvPr id="17" name="Picture 16" descr="A picture containing coelenterate, basket star, vector graphics, light&#10;&#10;Description automatically generated">
            <a:extLst>
              <a:ext uri="{FF2B5EF4-FFF2-40B4-BE49-F238E27FC236}">
                <a16:creationId xmlns:a16="http://schemas.microsoft.com/office/drawing/2014/main" id="{9912076D-D934-4F7C-932F-22076A883C7B}"/>
              </a:ext>
            </a:extLst>
          </p:cNvPr>
          <p:cNvPicPr>
            <a:picLocks noChangeAspect="1"/>
          </p:cNvPicPr>
          <p:nvPr/>
        </p:nvPicPr>
        <p:blipFill>
          <a:blip r:embed="rId8"/>
          <a:stretch>
            <a:fillRect/>
          </a:stretch>
        </p:blipFill>
        <p:spPr>
          <a:xfrm>
            <a:off x="1653224" y="2499607"/>
            <a:ext cx="1463040" cy="930795"/>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0216343F-2052-4FDC-9DB6-D5A6B9FFB960}"/>
              </a:ext>
            </a:extLst>
          </p:cNvPr>
          <p:cNvPicPr>
            <a:picLocks noChangeAspect="1"/>
          </p:cNvPicPr>
          <p:nvPr/>
        </p:nvPicPr>
        <p:blipFill>
          <a:blip r:embed="rId9"/>
          <a:stretch>
            <a:fillRect/>
          </a:stretch>
        </p:blipFill>
        <p:spPr>
          <a:xfrm>
            <a:off x="3136884" y="2499607"/>
            <a:ext cx="1463040" cy="912295"/>
          </a:xfrm>
          <a:prstGeom prst="rect">
            <a:avLst/>
          </a:prstGeom>
        </p:spPr>
      </p:pic>
      <p:pic>
        <p:nvPicPr>
          <p:cNvPr id="21" name="Picture 20" descr="A picture containing text, basket star, coelenterate, jellyfish&#10;&#10;Description automatically generated">
            <a:extLst>
              <a:ext uri="{FF2B5EF4-FFF2-40B4-BE49-F238E27FC236}">
                <a16:creationId xmlns:a16="http://schemas.microsoft.com/office/drawing/2014/main" id="{7C4B7762-3B9F-4E29-8655-851A4A13845E}"/>
              </a:ext>
            </a:extLst>
          </p:cNvPr>
          <p:cNvPicPr>
            <a:picLocks noChangeAspect="1"/>
          </p:cNvPicPr>
          <p:nvPr/>
        </p:nvPicPr>
        <p:blipFill>
          <a:blip r:embed="rId10"/>
          <a:stretch>
            <a:fillRect/>
          </a:stretch>
        </p:blipFill>
        <p:spPr>
          <a:xfrm>
            <a:off x="4599924" y="2499607"/>
            <a:ext cx="1463040" cy="839206"/>
          </a:xfrm>
          <a:prstGeom prst="rect">
            <a:avLst/>
          </a:prstGeom>
        </p:spPr>
      </p:pic>
      <p:pic>
        <p:nvPicPr>
          <p:cNvPr id="23" name="Picture 22">
            <a:extLst>
              <a:ext uri="{FF2B5EF4-FFF2-40B4-BE49-F238E27FC236}">
                <a16:creationId xmlns:a16="http://schemas.microsoft.com/office/drawing/2014/main" id="{7A80D09A-FB2D-434D-818C-B2E6919BF987}"/>
              </a:ext>
            </a:extLst>
          </p:cNvPr>
          <p:cNvPicPr>
            <a:picLocks noChangeAspect="1"/>
          </p:cNvPicPr>
          <p:nvPr/>
        </p:nvPicPr>
        <p:blipFill>
          <a:blip r:embed="rId11"/>
          <a:stretch>
            <a:fillRect/>
          </a:stretch>
        </p:blipFill>
        <p:spPr>
          <a:xfrm>
            <a:off x="6084647" y="2499607"/>
            <a:ext cx="1463040" cy="794084"/>
          </a:xfrm>
          <a:prstGeom prst="rect">
            <a:avLst/>
          </a:prstGeom>
        </p:spPr>
      </p:pic>
      <p:pic>
        <p:nvPicPr>
          <p:cNvPr id="25" name="Picture 24" descr="A picture containing basket star, hydrozoan&#10;&#10;Description automatically generated">
            <a:extLst>
              <a:ext uri="{FF2B5EF4-FFF2-40B4-BE49-F238E27FC236}">
                <a16:creationId xmlns:a16="http://schemas.microsoft.com/office/drawing/2014/main" id="{7FAB0EE0-E5AD-47A6-95F2-094470AF5BA9}"/>
              </a:ext>
            </a:extLst>
          </p:cNvPr>
          <p:cNvPicPr>
            <a:picLocks noChangeAspect="1"/>
          </p:cNvPicPr>
          <p:nvPr/>
        </p:nvPicPr>
        <p:blipFill>
          <a:blip r:embed="rId12"/>
          <a:stretch>
            <a:fillRect/>
          </a:stretch>
        </p:blipFill>
        <p:spPr>
          <a:xfrm>
            <a:off x="7553644" y="2499607"/>
            <a:ext cx="1463040" cy="690980"/>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BAACE02E-1EF7-49A6-BC51-C4D872E17CE6}"/>
              </a:ext>
            </a:extLst>
          </p:cNvPr>
          <p:cNvPicPr>
            <a:picLocks noChangeAspect="1"/>
          </p:cNvPicPr>
          <p:nvPr/>
        </p:nvPicPr>
        <p:blipFill>
          <a:blip r:embed="rId13"/>
          <a:stretch>
            <a:fillRect/>
          </a:stretch>
        </p:blipFill>
        <p:spPr>
          <a:xfrm>
            <a:off x="182880" y="3906104"/>
            <a:ext cx="1463040" cy="898520"/>
          </a:xfrm>
          <a:prstGeom prst="rect">
            <a:avLst/>
          </a:prstGeom>
        </p:spPr>
      </p:pic>
      <p:pic>
        <p:nvPicPr>
          <p:cNvPr id="29" name="Picture 28" descr="A picture containing hydrozoan&#10;&#10;Description automatically generated">
            <a:extLst>
              <a:ext uri="{FF2B5EF4-FFF2-40B4-BE49-F238E27FC236}">
                <a16:creationId xmlns:a16="http://schemas.microsoft.com/office/drawing/2014/main" id="{49CF6446-1EC8-4874-BDF1-41FEF41ADAEF}"/>
              </a:ext>
            </a:extLst>
          </p:cNvPr>
          <p:cNvPicPr>
            <a:picLocks noChangeAspect="1"/>
          </p:cNvPicPr>
          <p:nvPr/>
        </p:nvPicPr>
        <p:blipFill>
          <a:blip r:embed="rId14"/>
          <a:stretch>
            <a:fillRect/>
          </a:stretch>
        </p:blipFill>
        <p:spPr>
          <a:xfrm>
            <a:off x="1653224" y="3906104"/>
            <a:ext cx="1463040" cy="861104"/>
          </a:xfrm>
          <a:prstGeom prst="rect">
            <a:avLst/>
          </a:prstGeom>
        </p:spPr>
      </p:pic>
      <p:pic>
        <p:nvPicPr>
          <p:cNvPr id="31" name="Picture 30" descr="A picture containing text, coelenterate, light, hydrozoan&#10;&#10;Description automatically generated">
            <a:extLst>
              <a:ext uri="{FF2B5EF4-FFF2-40B4-BE49-F238E27FC236}">
                <a16:creationId xmlns:a16="http://schemas.microsoft.com/office/drawing/2014/main" id="{57AE0D18-249D-4F49-9951-64F4A81EF051}"/>
              </a:ext>
            </a:extLst>
          </p:cNvPr>
          <p:cNvPicPr>
            <a:picLocks noChangeAspect="1"/>
          </p:cNvPicPr>
          <p:nvPr/>
        </p:nvPicPr>
        <p:blipFill>
          <a:blip r:embed="rId15"/>
          <a:stretch>
            <a:fillRect/>
          </a:stretch>
        </p:blipFill>
        <p:spPr>
          <a:xfrm>
            <a:off x="3136884" y="3906104"/>
            <a:ext cx="1463040" cy="944969"/>
          </a:xfrm>
          <a:prstGeom prst="rect">
            <a:avLst/>
          </a:prstGeom>
        </p:spPr>
      </p:pic>
      <p:pic>
        <p:nvPicPr>
          <p:cNvPr id="33" name="Picture 32" descr="A picture containing light&#10;&#10;Description automatically generated">
            <a:extLst>
              <a:ext uri="{FF2B5EF4-FFF2-40B4-BE49-F238E27FC236}">
                <a16:creationId xmlns:a16="http://schemas.microsoft.com/office/drawing/2014/main" id="{95ECA471-EE0E-41EB-958D-1EC33537DE66}"/>
              </a:ext>
            </a:extLst>
          </p:cNvPr>
          <p:cNvPicPr>
            <a:picLocks noChangeAspect="1"/>
          </p:cNvPicPr>
          <p:nvPr/>
        </p:nvPicPr>
        <p:blipFill>
          <a:blip r:embed="rId16"/>
          <a:stretch>
            <a:fillRect/>
          </a:stretch>
        </p:blipFill>
        <p:spPr>
          <a:xfrm>
            <a:off x="4599924" y="3906104"/>
            <a:ext cx="1463040" cy="938300"/>
          </a:xfrm>
          <a:prstGeom prst="rect">
            <a:avLst/>
          </a:prstGeom>
        </p:spPr>
      </p:pic>
      <p:pic>
        <p:nvPicPr>
          <p:cNvPr id="35" name="Picture 34">
            <a:extLst>
              <a:ext uri="{FF2B5EF4-FFF2-40B4-BE49-F238E27FC236}">
                <a16:creationId xmlns:a16="http://schemas.microsoft.com/office/drawing/2014/main" id="{9A5CD59E-9603-414F-87C2-2DAC4C31CA9A}"/>
              </a:ext>
            </a:extLst>
          </p:cNvPr>
          <p:cNvPicPr>
            <a:picLocks noChangeAspect="1"/>
          </p:cNvPicPr>
          <p:nvPr/>
        </p:nvPicPr>
        <p:blipFill>
          <a:blip r:embed="rId17"/>
          <a:stretch>
            <a:fillRect/>
          </a:stretch>
        </p:blipFill>
        <p:spPr>
          <a:xfrm>
            <a:off x="6084647" y="3906104"/>
            <a:ext cx="1463040" cy="859354"/>
          </a:xfrm>
          <a:prstGeom prst="rect">
            <a:avLst/>
          </a:prstGeom>
        </p:spPr>
      </p:pic>
      <p:pic>
        <p:nvPicPr>
          <p:cNvPr id="37" name="Picture 36" descr="A picture containing text, hydrozoan&#10;&#10;Description automatically generated">
            <a:extLst>
              <a:ext uri="{FF2B5EF4-FFF2-40B4-BE49-F238E27FC236}">
                <a16:creationId xmlns:a16="http://schemas.microsoft.com/office/drawing/2014/main" id="{1DF57D9E-87AD-4E11-89F3-111BADDB60FC}"/>
              </a:ext>
            </a:extLst>
          </p:cNvPr>
          <p:cNvPicPr>
            <a:picLocks noChangeAspect="1"/>
          </p:cNvPicPr>
          <p:nvPr/>
        </p:nvPicPr>
        <p:blipFill>
          <a:blip r:embed="rId18"/>
          <a:stretch>
            <a:fillRect/>
          </a:stretch>
        </p:blipFill>
        <p:spPr>
          <a:xfrm>
            <a:off x="182880" y="1105914"/>
            <a:ext cx="1463040" cy="792275"/>
          </a:xfrm>
          <a:prstGeom prst="rect">
            <a:avLst/>
          </a:prstGeom>
        </p:spPr>
      </p:pic>
    </p:spTree>
    <p:extLst>
      <p:ext uri="{BB962C8B-B14F-4D97-AF65-F5344CB8AC3E}">
        <p14:creationId xmlns:p14="http://schemas.microsoft.com/office/powerpoint/2010/main" val="580047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4" name="Table 5">
            <a:extLst>
              <a:ext uri="{FF2B5EF4-FFF2-40B4-BE49-F238E27FC236}">
                <a16:creationId xmlns:a16="http://schemas.microsoft.com/office/drawing/2014/main" id="{0891BFC6-27B2-4F51-A82A-DE8BE023E457}"/>
              </a:ext>
            </a:extLst>
          </p:cNvPr>
          <p:cNvGraphicFramePr>
            <a:graphicFrameLocks noGrp="1"/>
          </p:cNvGraphicFramePr>
          <p:nvPr>
            <p:extLst>
              <p:ext uri="{D42A27DB-BD31-4B8C-83A1-F6EECF244321}">
                <p14:modId xmlns:p14="http://schemas.microsoft.com/office/powerpoint/2010/main" val="43129163"/>
              </p:ext>
            </p:extLst>
          </p:nvPr>
        </p:nvGraphicFramePr>
        <p:xfrm>
          <a:off x="227762" y="731375"/>
          <a:ext cx="7187922" cy="4031544"/>
        </p:xfrm>
        <a:graphic>
          <a:graphicData uri="http://schemas.openxmlformats.org/drawingml/2006/table">
            <a:tbl>
              <a:tblPr>
                <a:tableStyleId>{9DCAF9ED-07DC-4A11-8D7F-57B35C25682E}</a:tableStyleId>
              </a:tblPr>
              <a:tblGrid>
                <a:gridCol w="3593961">
                  <a:extLst>
                    <a:ext uri="{9D8B030D-6E8A-4147-A177-3AD203B41FA5}">
                      <a16:colId xmlns:a16="http://schemas.microsoft.com/office/drawing/2014/main" val="2909251092"/>
                    </a:ext>
                  </a:extLst>
                </a:gridCol>
                <a:gridCol w="3593961">
                  <a:extLst>
                    <a:ext uri="{9D8B030D-6E8A-4147-A177-3AD203B41FA5}">
                      <a16:colId xmlns:a16="http://schemas.microsoft.com/office/drawing/2014/main" val="3437488883"/>
                    </a:ext>
                  </a:extLst>
                </a:gridCol>
              </a:tblGrid>
              <a:tr h="2015772">
                <a:tc>
                  <a:txBody>
                    <a:bodyPr/>
                    <a:lstStyle/>
                    <a:p>
                      <a:pPr algn="ctr"/>
                      <a:r>
                        <a:rPr lang="en-US" dirty="0"/>
                        <a:t>CSP 3D7 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902752"/>
                  </a:ext>
                </a:extLst>
              </a:tr>
              <a:tr h="2015772">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307805"/>
                  </a:ext>
                </a:extLst>
              </a:tr>
            </a:tbl>
          </a:graphicData>
        </a:graphic>
      </p:graphicFrame>
      <p:sp>
        <p:nvSpPr>
          <p:cNvPr id="24" name="TextBox 23">
            <a:extLst>
              <a:ext uri="{FF2B5EF4-FFF2-40B4-BE49-F238E27FC236}">
                <a16:creationId xmlns:a16="http://schemas.microsoft.com/office/drawing/2014/main" id="{073540E1-4EB1-42BC-B230-5D86340D33D7}"/>
              </a:ext>
            </a:extLst>
          </p:cNvPr>
          <p:cNvSpPr txBox="1"/>
          <p:nvPr/>
        </p:nvSpPr>
        <p:spPr>
          <a:xfrm>
            <a:off x="7475799" y="4066168"/>
            <a:ext cx="1551023" cy="954107"/>
          </a:xfrm>
          <a:prstGeom prst="rect">
            <a:avLst/>
          </a:prstGeom>
          <a:noFill/>
        </p:spPr>
        <p:txBody>
          <a:bodyPr wrap="square">
            <a:spAutoFit/>
          </a:bodyPr>
          <a:lstStyle/>
          <a:p>
            <a:pPr algn="l"/>
            <a:r>
              <a:rPr lang="en-US" dirty="0">
                <a:solidFill>
                  <a:schemeClr val="tx1"/>
                </a:solidFill>
              </a:rPr>
              <a:t>Other Info:</a:t>
            </a:r>
          </a:p>
          <a:p>
            <a:pPr marL="285750" indent="-285750" algn="l">
              <a:buFontTx/>
              <a:buChar char="-"/>
            </a:pPr>
            <a:r>
              <a:rPr lang="en-US" sz="1400" dirty="0">
                <a:solidFill>
                  <a:schemeClr val="tx1"/>
                </a:solidFill>
              </a:rPr>
              <a:t>CD8+ T Cell</a:t>
            </a:r>
          </a:p>
          <a:p>
            <a:pPr marL="285750" indent="-285750" algn="l">
              <a:buFontTx/>
              <a:buChar char="-"/>
            </a:pPr>
            <a:r>
              <a:rPr lang="en-US" sz="1400" dirty="0">
                <a:solidFill>
                  <a:schemeClr val="tx1"/>
                </a:solidFill>
              </a:rPr>
              <a:t>HLA-DRB1</a:t>
            </a:r>
          </a:p>
          <a:p>
            <a:pPr marL="285750" indent="-285750" algn="l">
              <a:buFontTx/>
              <a:buChar char="-"/>
            </a:pPr>
            <a:r>
              <a:rPr lang="en-US" sz="1400" dirty="0">
                <a:solidFill>
                  <a:schemeClr val="tx1"/>
                </a:solidFill>
              </a:rPr>
              <a:t>Th3R Region</a:t>
            </a:r>
          </a:p>
        </p:txBody>
      </p:sp>
      <p:pic>
        <p:nvPicPr>
          <p:cNvPr id="10" name="Picture 9" descr="A picture containing jellyfish&#10;&#10;Description automatically generated">
            <a:extLst>
              <a:ext uri="{FF2B5EF4-FFF2-40B4-BE49-F238E27FC236}">
                <a16:creationId xmlns:a16="http://schemas.microsoft.com/office/drawing/2014/main" id="{82B56390-95BF-431C-9E07-D8A73B1C0E04}"/>
              </a:ext>
            </a:extLst>
          </p:cNvPr>
          <p:cNvPicPr>
            <a:picLocks noChangeAspect="1"/>
          </p:cNvPicPr>
          <p:nvPr/>
        </p:nvPicPr>
        <p:blipFill>
          <a:blip r:embed="rId2"/>
          <a:stretch>
            <a:fillRect/>
          </a:stretch>
        </p:blipFill>
        <p:spPr>
          <a:xfrm>
            <a:off x="4189632" y="1044189"/>
            <a:ext cx="2884938" cy="1638303"/>
          </a:xfrm>
          <a:prstGeom prst="rect">
            <a:avLst/>
          </a:prstGeom>
        </p:spPr>
      </p:pic>
      <p:pic>
        <p:nvPicPr>
          <p:cNvPr id="14" name="Picture 13" descr="A picture containing text, hydrozoan&#10;&#10;Description automatically generated">
            <a:extLst>
              <a:ext uri="{FF2B5EF4-FFF2-40B4-BE49-F238E27FC236}">
                <a16:creationId xmlns:a16="http://schemas.microsoft.com/office/drawing/2014/main" id="{63D108D8-7AE9-405D-9165-A113DA99C6C5}"/>
              </a:ext>
            </a:extLst>
          </p:cNvPr>
          <p:cNvPicPr>
            <a:picLocks noChangeAspect="1"/>
          </p:cNvPicPr>
          <p:nvPr/>
        </p:nvPicPr>
        <p:blipFill>
          <a:blip r:embed="rId3"/>
          <a:stretch>
            <a:fillRect/>
          </a:stretch>
        </p:blipFill>
        <p:spPr>
          <a:xfrm>
            <a:off x="529721" y="3269684"/>
            <a:ext cx="2939802" cy="1171958"/>
          </a:xfrm>
          <a:prstGeom prst="rect">
            <a:avLst/>
          </a:prstGeom>
        </p:spPr>
      </p:pic>
      <p:pic>
        <p:nvPicPr>
          <p:cNvPr id="18" name="Picture 17">
            <a:extLst>
              <a:ext uri="{FF2B5EF4-FFF2-40B4-BE49-F238E27FC236}">
                <a16:creationId xmlns:a16="http://schemas.microsoft.com/office/drawing/2014/main" id="{2F22F64A-170D-4ACF-8951-2C206D4C5B46}"/>
              </a:ext>
            </a:extLst>
          </p:cNvPr>
          <p:cNvPicPr>
            <a:picLocks noChangeAspect="1"/>
          </p:cNvPicPr>
          <p:nvPr/>
        </p:nvPicPr>
        <p:blipFill>
          <a:blip r:embed="rId4"/>
          <a:stretch>
            <a:fillRect/>
          </a:stretch>
        </p:blipFill>
        <p:spPr>
          <a:xfrm>
            <a:off x="4153818" y="3266636"/>
            <a:ext cx="2956566" cy="1175006"/>
          </a:xfrm>
          <a:prstGeom prst="rect">
            <a:avLst/>
          </a:prstGeom>
        </p:spPr>
      </p:pic>
      <p:pic>
        <p:nvPicPr>
          <p:cNvPr id="22" name="Picture 21" descr="A picture containing text, hydrozoan&#10;&#10;Description automatically generated">
            <a:extLst>
              <a:ext uri="{FF2B5EF4-FFF2-40B4-BE49-F238E27FC236}">
                <a16:creationId xmlns:a16="http://schemas.microsoft.com/office/drawing/2014/main" id="{8BF24326-B370-4DC9-9ECF-318307CBAA4A}"/>
              </a:ext>
            </a:extLst>
          </p:cNvPr>
          <p:cNvPicPr>
            <a:picLocks noChangeAspect="1"/>
          </p:cNvPicPr>
          <p:nvPr/>
        </p:nvPicPr>
        <p:blipFill>
          <a:blip r:embed="rId5"/>
          <a:stretch>
            <a:fillRect/>
          </a:stretch>
        </p:blipFill>
        <p:spPr>
          <a:xfrm>
            <a:off x="543437" y="1278885"/>
            <a:ext cx="2926086" cy="1168910"/>
          </a:xfrm>
          <a:prstGeom prst="rect">
            <a:avLst/>
          </a:prstGeom>
        </p:spPr>
      </p:pic>
    </p:spTree>
    <p:extLst>
      <p:ext uri="{BB962C8B-B14F-4D97-AF65-F5344CB8AC3E}">
        <p14:creationId xmlns:p14="http://schemas.microsoft.com/office/powerpoint/2010/main" val="700581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BBAB-24CB-4129-B01B-3CABCC62FE96}"/>
              </a:ext>
            </a:extLst>
          </p:cNvPr>
          <p:cNvSpPr>
            <a:spLocks noGrp="1"/>
          </p:cNvSpPr>
          <p:nvPr>
            <p:ph type="title"/>
          </p:nvPr>
        </p:nvSpPr>
        <p:spPr/>
        <p:txBody>
          <a:bodyPr/>
          <a:lstStyle/>
          <a:p>
            <a:r>
              <a:rPr lang="en-US" dirty="0"/>
              <a:t>Docking Metrics</a:t>
            </a:r>
          </a:p>
        </p:txBody>
      </p:sp>
    </p:spTree>
    <p:extLst>
      <p:ext uri="{BB962C8B-B14F-4D97-AF65-F5344CB8AC3E}">
        <p14:creationId xmlns:p14="http://schemas.microsoft.com/office/powerpoint/2010/main" val="1755035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p:txBody>
          <a:bodyPr/>
          <a:lstStyle/>
          <a:p>
            <a:r>
              <a:rPr lang="en-US" b="0" dirty="0"/>
              <a:t>Structural Analysis of Antibody Binding </a:t>
            </a:r>
            <a:br>
              <a:rPr lang="en-US" b="0" dirty="0"/>
            </a:br>
            <a:r>
              <a:rPr lang="en-US" b="0" dirty="0"/>
              <a:t>in SARS-CoV-2</a:t>
            </a:r>
          </a:p>
        </p:txBody>
      </p:sp>
    </p:spTree>
    <p:extLst>
      <p:ext uri="{BB962C8B-B14F-4D97-AF65-F5344CB8AC3E}">
        <p14:creationId xmlns:p14="http://schemas.microsoft.com/office/powerpoint/2010/main" val="268614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Me</a:t>
            </a:r>
          </a:p>
          <a:p>
            <a:pPr marL="0" lvl="0" indent="0">
              <a:spcBef>
                <a:spcPts val="1600"/>
              </a:spcBef>
              <a:buNone/>
            </a:pPr>
            <a:r>
              <a:rPr lang="en-US" b="1" dirty="0"/>
              <a:t>AI Advancements</a:t>
            </a:r>
          </a:p>
          <a:p>
            <a:pPr marL="285750" indent="-285750">
              <a:lnSpc>
                <a:spcPct val="100000"/>
              </a:lnSpc>
              <a:buSzPct val="80000"/>
            </a:pPr>
            <a:r>
              <a:rPr lang="en-US" b="1"/>
              <a:t>Structure </a:t>
            </a:r>
            <a:r>
              <a:rPr lang="en-US" b="1" dirty="0"/>
              <a:t>Prediction</a:t>
            </a:r>
          </a:p>
          <a:p>
            <a:pPr marL="285750" indent="-285750">
              <a:lnSpc>
                <a:spcPct val="100000"/>
              </a:lnSpc>
              <a:buSzPct val="80000"/>
            </a:pPr>
            <a:r>
              <a:rPr lang="en-US" b="1" dirty="0"/>
              <a:t>Cloud Scalability</a:t>
            </a:r>
          </a:p>
          <a:p>
            <a:pPr marL="285750" indent="-285750">
              <a:lnSpc>
                <a:spcPct val="100000"/>
              </a:lnSpc>
              <a:buSzPct val="80000"/>
            </a:pPr>
            <a:r>
              <a:rPr lang="en-US" b="1" dirty="0"/>
              <a:t>Explainable ML</a:t>
            </a:r>
          </a:p>
          <a:p>
            <a:pPr marL="0" lvl="0" indent="0">
              <a:spcBef>
                <a:spcPts val="1600"/>
              </a:spcBef>
              <a:buNone/>
            </a:pPr>
            <a:r>
              <a:rPr lang="en-US" sz="1500" b="1" dirty="0">
                <a:solidFill>
                  <a:srgbClr val="FFFFFF"/>
                </a:solidFill>
              </a:rPr>
              <a:t>Impacts</a:t>
            </a:r>
          </a:p>
          <a:p>
            <a:pPr marL="285750" indent="-285750">
              <a:lnSpc>
                <a:spcPct val="100000"/>
              </a:lnSpc>
              <a:buSzPct val="80000"/>
            </a:pPr>
            <a:r>
              <a:rPr lang="en-US" sz="1500" b="1" dirty="0">
                <a:solidFill>
                  <a:srgbClr val="FFFFFF"/>
                </a:solidFill>
              </a:rPr>
              <a:t>Drug Discovery</a:t>
            </a:r>
          </a:p>
          <a:p>
            <a:pPr marL="285750" indent="-285750">
              <a:lnSpc>
                <a:spcPct val="100000"/>
              </a:lnSpc>
              <a:buSzPct val="80000"/>
            </a:pPr>
            <a:r>
              <a:rPr lang="en-US" sz="1500" b="1" dirty="0">
                <a:solidFill>
                  <a:srgbClr val="FFFFFF"/>
                </a:solidFill>
              </a:rPr>
              <a:t>Public Health</a:t>
            </a:r>
          </a:p>
          <a:p>
            <a:pPr marL="285750" indent="-285750">
              <a:lnSpc>
                <a:spcPct val="100000"/>
              </a:lnSpc>
              <a:buSzPct val="80000"/>
            </a:pPr>
            <a:r>
              <a:rPr lang="en-US" sz="1500" b="1" dirty="0">
                <a:solidFill>
                  <a:srgbClr val="FFFFFF"/>
                </a:solidFill>
              </a:rPr>
              <a:t>Designing Diagnostics</a:t>
            </a:r>
            <a:endParaRPr lang="en-US" sz="1500"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D8A2-E179-4DAB-9933-2F269DFFD71F}"/>
              </a:ext>
            </a:extLst>
          </p:cNvPr>
          <p:cNvSpPr>
            <a:spLocks noGrp="1"/>
          </p:cNvSpPr>
          <p:nvPr>
            <p:ph type="title"/>
          </p:nvPr>
        </p:nvSpPr>
        <p:spPr>
          <a:xfrm>
            <a:off x="283102" y="496654"/>
            <a:ext cx="7380219" cy="4191387"/>
          </a:xfrm>
        </p:spPr>
        <p:txBody>
          <a:bodyPr/>
          <a:lstStyle/>
          <a:p>
            <a:r>
              <a:rPr lang="en-US" sz="2400" dirty="0">
                <a:solidFill>
                  <a:schemeClr val="tx1"/>
                </a:solidFill>
              </a:rPr>
              <a:t>With advancements in cloud computing and AI technologies, we can now explore the complexities of disease diagnostics and prevention, innovate on new therapeutics, and investigate the severity of evolving issues such as COVID-19, all without setting foot in a lab.</a:t>
            </a:r>
            <a:br>
              <a:rPr lang="en-US" sz="2400" dirty="0">
                <a:solidFill>
                  <a:schemeClr val="tx1"/>
                </a:solidFill>
              </a:rPr>
            </a:br>
            <a:br>
              <a:rPr lang="en-US" sz="2400" dirty="0">
                <a:solidFill>
                  <a:schemeClr val="tx1"/>
                </a:solidFill>
              </a:rPr>
            </a:br>
            <a:r>
              <a:rPr lang="en-US" sz="2400" dirty="0">
                <a:solidFill>
                  <a:schemeClr val="tx1"/>
                </a:solidFill>
              </a:rPr>
              <a:t>In this talk, we will walk through the </a:t>
            </a:r>
            <a:r>
              <a:rPr lang="en-US" sz="2400" i="1" dirty="0">
                <a:solidFill>
                  <a:schemeClr val="tx1"/>
                </a:solidFill>
              </a:rPr>
              <a:t>in silico </a:t>
            </a:r>
            <a:r>
              <a:rPr lang="en-US" sz="2400" dirty="0">
                <a:solidFill>
                  <a:schemeClr val="tx1"/>
                </a:solidFill>
              </a:rPr>
              <a:t>ways we’re tackling these issues using cloud-based machine learning at-scale.</a:t>
            </a:r>
          </a:p>
        </p:txBody>
      </p:sp>
    </p:spTree>
    <p:extLst>
      <p:ext uri="{BB962C8B-B14F-4D97-AF65-F5344CB8AC3E}">
        <p14:creationId xmlns:p14="http://schemas.microsoft.com/office/powerpoint/2010/main" val="54168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4B44-ADBF-2D46-8CE6-B9B5DAE1ED71}"/>
              </a:ext>
            </a:extLst>
          </p:cNvPr>
          <p:cNvSpPr>
            <a:spLocks noGrp="1"/>
          </p:cNvSpPr>
          <p:nvPr>
            <p:ph type="title"/>
          </p:nvPr>
        </p:nvSpPr>
        <p:spPr>
          <a:xfrm>
            <a:off x="283103" y="712141"/>
            <a:ext cx="8281034" cy="3835500"/>
          </a:xfrm>
        </p:spPr>
        <p:txBody>
          <a:bodyPr/>
          <a:lstStyle/>
          <a:p>
            <a:pPr algn="r">
              <a:buClr>
                <a:srgbClr val="000000"/>
              </a:buClr>
              <a:buSzTx/>
            </a:pPr>
            <a:endParaRPr lang="en-US" dirty="0">
              <a:solidFill>
                <a:schemeClr val="tx1"/>
              </a:solidFill>
            </a:endParaRPr>
          </a:p>
        </p:txBody>
      </p:sp>
    </p:spTree>
    <p:extLst>
      <p:ext uri="{BB962C8B-B14F-4D97-AF65-F5344CB8AC3E}">
        <p14:creationId xmlns:p14="http://schemas.microsoft.com/office/powerpoint/2010/main" val="1249655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5DDA-A734-4E0A-9B48-513B75C92F07}"/>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50086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80024-41C8-4F0E-AAB8-396776BB7819}"/>
              </a:ext>
            </a:extLst>
          </p:cNvPr>
          <p:cNvSpPr>
            <a:spLocks noGrp="1"/>
          </p:cNvSpPr>
          <p:nvPr>
            <p:ph type="title"/>
          </p:nvPr>
        </p:nvSpPr>
        <p:spPr/>
        <p:txBody>
          <a:bodyPr/>
          <a:lstStyle/>
          <a:p>
            <a:r>
              <a:rPr lang="en-US" dirty="0"/>
              <a:t>Advancements That Make This Possible…</a:t>
            </a:r>
          </a:p>
        </p:txBody>
      </p:sp>
      <p:pic>
        <p:nvPicPr>
          <p:cNvPr id="4" name="Picture 3" descr="A picture containing text, whiteboard&#10;&#10;Description automatically generated">
            <a:extLst>
              <a:ext uri="{FF2B5EF4-FFF2-40B4-BE49-F238E27FC236}">
                <a16:creationId xmlns:a16="http://schemas.microsoft.com/office/drawing/2014/main" id="{2BBCFACE-9A30-4D94-B767-E709813362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95277" y="1221497"/>
            <a:ext cx="1905000" cy="2524125"/>
          </a:xfrm>
          <a:prstGeom prst="rect">
            <a:avLst/>
          </a:prstGeom>
        </p:spPr>
      </p:pic>
      <p:sp>
        <p:nvSpPr>
          <p:cNvPr id="5" name="TextBox 4">
            <a:extLst>
              <a:ext uri="{FF2B5EF4-FFF2-40B4-BE49-F238E27FC236}">
                <a16:creationId xmlns:a16="http://schemas.microsoft.com/office/drawing/2014/main" id="{B27345DD-E335-4DB4-9678-770B5E4E943D}"/>
              </a:ext>
            </a:extLst>
          </p:cNvPr>
          <p:cNvSpPr txBox="1"/>
          <p:nvPr/>
        </p:nvSpPr>
        <p:spPr>
          <a:xfrm>
            <a:off x="460591" y="3915944"/>
            <a:ext cx="2374369" cy="477054"/>
          </a:xfrm>
          <a:prstGeom prst="rect">
            <a:avLst/>
          </a:prstGeom>
          <a:noFill/>
        </p:spPr>
        <p:txBody>
          <a:bodyPr wrap="none" rtlCol="0">
            <a:spAutoFit/>
          </a:bodyPr>
          <a:lstStyle/>
          <a:p>
            <a:pPr algn="ctr"/>
            <a:r>
              <a:rPr lang="en-US" dirty="0"/>
              <a:t>Protein Structure Prediction</a:t>
            </a:r>
          </a:p>
          <a:p>
            <a:pPr algn="ctr"/>
            <a:r>
              <a:rPr lang="en-US" sz="1100" i="1" dirty="0"/>
              <a:t>(AlphaFold2 and </a:t>
            </a:r>
            <a:r>
              <a:rPr lang="en-US" sz="1100" i="1" dirty="0" err="1"/>
              <a:t>RoseTTAFold</a:t>
            </a:r>
            <a:r>
              <a:rPr lang="en-US" sz="1100" i="1" dirty="0"/>
              <a:t>)</a:t>
            </a:r>
          </a:p>
        </p:txBody>
      </p:sp>
      <p:sp>
        <p:nvSpPr>
          <p:cNvPr id="6" name="TextBox 5">
            <a:extLst>
              <a:ext uri="{FF2B5EF4-FFF2-40B4-BE49-F238E27FC236}">
                <a16:creationId xmlns:a16="http://schemas.microsoft.com/office/drawing/2014/main" id="{138C3DF7-9B0C-4729-9E71-681EB81F1512}"/>
              </a:ext>
            </a:extLst>
          </p:cNvPr>
          <p:cNvSpPr txBox="1"/>
          <p:nvPr/>
        </p:nvSpPr>
        <p:spPr>
          <a:xfrm>
            <a:off x="3806021" y="3923638"/>
            <a:ext cx="1515158" cy="646331"/>
          </a:xfrm>
          <a:prstGeom prst="rect">
            <a:avLst/>
          </a:prstGeom>
          <a:noFill/>
        </p:spPr>
        <p:txBody>
          <a:bodyPr wrap="none" rtlCol="0">
            <a:spAutoFit/>
          </a:bodyPr>
          <a:lstStyle/>
          <a:p>
            <a:pPr algn="ctr"/>
            <a:r>
              <a:rPr lang="en-US" dirty="0"/>
              <a:t>Cloud Scalability</a:t>
            </a:r>
          </a:p>
          <a:p>
            <a:pPr algn="ctr"/>
            <a:r>
              <a:rPr lang="en-US" sz="1100" i="1" dirty="0"/>
              <a:t>(Kubernetes, Docker,</a:t>
            </a:r>
          </a:p>
          <a:p>
            <a:pPr algn="ctr"/>
            <a:r>
              <a:rPr lang="en-US" sz="1100" i="1" dirty="0"/>
              <a:t>Spark, CUDA, etc.)</a:t>
            </a:r>
          </a:p>
        </p:txBody>
      </p:sp>
      <p:sp>
        <p:nvSpPr>
          <p:cNvPr id="7" name="TextBox 6">
            <a:extLst>
              <a:ext uri="{FF2B5EF4-FFF2-40B4-BE49-F238E27FC236}">
                <a16:creationId xmlns:a16="http://schemas.microsoft.com/office/drawing/2014/main" id="{3887E209-BA57-45CE-B904-9325D59060A3}"/>
              </a:ext>
            </a:extLst>
          </p:cNvPr>
          <p:cNvSpPr txBox="1"/>
          <p:nvPr/>
        </p:nvSpPr>
        <p:spPr>
          <a:xfrm>
            <a:off x="6438313" y="3923515"/>
            <a:ext cx="2385588" cy="646331"/>
          </a:xfrm>
          <a:prstGeom prst="rect">
            <a:avLst/>
          </a:prstGeom>
          <a:noFill/>
        </p:spPr>
        <p:txBody>
          <a:bodyPr wrap="none" rtlCol="0">
            <a:spAutoFit/>
          </a:bodyPr>
          <a:lstStyle/>
          <a:p>
            <a:pPr algn="ctr"/>
            <a:r>
              <a:rPr lang="en-US" dirty="0"/>
              <a:t>Automatable/Explainable AI</a:t>
            </a:r>
          </a:p>
          <a:p>
            <a:pPr algn="ctr"/>
            <a:r>
              <a:rPr lang="en-US" sz="1100" i="1" dirty="0"/>
              <a:t>(</a:t>
            </a:r>
            <a:r>
              <a:rPr lang="en-US" sz="1100" i="1" dirty="0" err="1"/>
              <a:t>AutoML</a:t>
            </a:r>
            <a:r>
              <a:rPr lang="en-US" sz="1100" i="1" dirty="0"/>
              <a:t>, Ensemble Learning,</a:t>
            </a:r>
          </a:p>
          <a:p>
            <a:pPr algn="ctr"/>
            <a:r>
              <a:rPr lang="en-US" sz="1100" i="1" dirty="0"/>
              <a:t>SHAP, etc.)</a:t>
            </a:r>
          </a:p>
        </p:txBody>
      </p:sp>
      <p:pic>
        <p:nvPicPr>
          <p:cNvPr id="1026" name="Picture 2">
            <a:extLst>
              <a:ext uri="{FF2B5EF4-FFF2-40B4-BE49-F238E27FC236}">
                <a16:creationId xmlns:a16="http://schemas.microsoft.com/office/drawing/2014/main" id="{00D8AF6F-00BB-499D-AEED-D618EAAA0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9597" y="1536326"/>
            <a:ext cx="70654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551699-227D-4CDA-88C1-9FA80BD56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845" y="1885950"/>
            <a:ext cx="801582"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93C83C0-48F1-42B6-8A7D-9CB21AE035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8633" y="2983070"/>
            <a:ext cx="1131849"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rk Logo">
            <a:extLst>
              <a:ext uri="{FF2B5EF4-FFF2-40B4-BE49-F238E27FC236}">
                <a16:creationId xmlns:a16="http://schemas.microsoft.com/office/drawing/2014/main" id="{850E2464-D2E1-4795-ACB6-46B8EEB9ED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7913" y="2297270"/>
            <a:ext cx="1320698" cy="6858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DA43965F-5726-492F-9C92-F439518220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7250" y="1797759"/>
            <a:ext cx="636910" cy="685800"/>
          </a:xfrm>
          <a:prstGeom prst="rect">
            <a:avLst/>
          </a:prstGeom>
        </p:spPr>
      </p:pic>
      <p:pic>
        <p:nvPicPr>
          <p:cNvPr id="1036" name="Picture 12">
            <a:extLst>
              <a:ext uri="{FF2B5EF4-FFF2-40B4-BE49-F238E27FC236}">
                <a16:creationId xmlns:a16="http://schemas.microsoft.com/office/drawing/2014/main" id="{2BA81160-4B01-438F-90E1-72966DE0B8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8298" y="1984918"/>
            <a:ext cx="1012809" cy="13105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7C0EA9A-77F0-4936-932D-224339A090CE}"/>
              </a:ext>
            </a:extLst>
          </p:cNvPr>
          <p:cNvPicPr>
            <a:picLocks noChangeAspect="1"/>
          </p:cNvPicPr>
          <p:nvPr/>
        </p:nvPicPr>
        <p:blipFill>
          <a:blip r:embed="rId11"/>
          <a:stretch>
            <a:fillRect/>
          </a:stretch>
        </p:blipFill>
        <p:spPr>
          <a:xfrm>
            <a:off x="7881781" y="2640170"/>
            <a:ext cx="642538" cy="908076"/>
          </a:xfrm>
          <a:prstGeom prst="rect">
            <a:avLst/>
          </a:prstGeom>
        </p:spPr>
      </p:pic>
    </p:spTree>
    <p:extLst>
      <p:ext uri="{BB962C8B-B14F-4D97-AF65-F5344CB8AC3E}">
        <p14:creationId xmlns:p14="http://schemas.microsoft.com/office/powerpoint/2010/main" val="467799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 name="Google Shape;99;p17"/>
          <p:cNvSpPr txBox="1">
            <a:spLocks noGrp="1"/>
          </p:cNvSpPr>
          <p:nvPr>
            <p:ph type="body" idx="1"/>
          </p:nvPr>
        </p:nvSpPr>
        <p:spPr>
          <a:xfrm>
            <a:off x="422028" y="1211350"/>
            <a:ext cx="5049675" cy="3516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dirty="0"/>
          </a:p>
        </p:txBody>
      </p:sp>
      <p:sp>
        <p:nvSpPr>
          <p:cNvPr id="100" name="Google Shape;100;p17"/>
          <p:cNvSpPr txBox="1">
            <a:spLocks noGrp="1"/>
          </p:cNvSpPr>
          <p:nvPr>
            <p:ph type="body" idx="2"/>
          </p:nvPr>
        </p:nvSpPr>
        <p:spPr>
          <a:xfrm>
            <a:off x="5352585" y="1211350"/>
            <a:ext cx="3369387" cy="33937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u="sng"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p:txBody>
          <a:bodyPr/>
          <a:lstStyle/>
          <a:p>
            <a:r>
              <a:rPr lang="en-US" b="0" dirty="0"/>
              <a:t>Malaria Vaccines and Diagnostics using Sequence and Structural Analysis</a:t>
            </a:r>
          </a:p>
        </p:txBody>
      </p:sp>
      <p:sp>
        <p:nvSpPr>
          <p:cNvPr id="3" name="TextBox 2">
            <a:extLst>
              <a:ext uri="{FF2B5EF4-FFF2-40B4-BE49-F238E27FC236}">
                <a16:creationId xmlns:a16="http://schemas.microsoft.com/office/drawing/2014/main" id="{299A9EB6-5A80-4B79-962A-0DD1CAD51FE4}"/>
              </a:ext>
            </a:extLst>
          </p:cNvPr>
          <p:cNvSpPr txBox="1"/>
          <p:nvPr/>
        </p:nvSpPr>
        <p:spPr>
          <a:xfrm>
            <a:off x="138113" y="4867899"/>
            <a:ext cx="3976687" cy="261610"/>
          </a:xfrm>
          <a:prstGeom prst="rect">
            <a:avLst/>
          </a:prstGeom>
          <a:noFill/>
        </p:spPr>
        <p:txBody>
          <a:bodyPr wrap="square">
            <a:spAutoFit/>
          </a:bodyPr>
          <a:lstStyle/>
          <a:p>
            <a:r>
              <a:rPr lang="en-US" sz="1100" dirty="0">
                <a:solidFill>
                  <a:schemeClr val="bg1"/>
                </a:solidFill>
              </a:rPr>
              <a:t>Dieng and Ford et al. (2021) </a:t>
            </a:r>
            <a:r>
              <a:rPr lang="en-US" sz="1100" dirty="0" err="1">
                <a:solidFill>
                  <a:schemeClr val="bg1"/>
                </a:solidFill>
              </a:rPr>
              <a:t>doi</a:t>
            </a:r>
            <a:r>
              <a:rPr lang="en-US" sz="1100" dirty="0">
                <a:solidFill>
                  <a:schemeClr val="bg1"/>
                </a:solidFill>
              </a:rPr>
              <a:t>: </a:t>
            </a:r>
            <a:r>
              <a:rPr lang="en-US" sz="1100" dirty="0">
                <a:solidFill>
                  <a:schemeClr val="bg1"/>
                </a:solidFill>
                <a:hlinkClick r:id="rId2">
                  <a:extLst>
                    <a:ext uri="{A12FA001-AC4F-418D-AE19-62706E023703}">
                      <ahyp:hlinkClr xmlns:ahyp="http://schemas.microsoft.com/office/drawing/2018/hyperlinkcolor" val="tx"/>
                    </a:ext>
                  </a:extLst>
                </a:hlinkClick>
              </a:rPr>
              <a:t>10.1101/2021.12.29.474460</a:t>
            </a:r>
            <a:r>
              <a:rPr lang="en-US" sz="1100" dirty="0">
                <a:solidFill>
                  <a:schemeClr val="bg1"/>
                </a:solidFill>
              </a:rPr>
              <a:t> </a:t>
            </a:r>
          </a:p>
        </p:txBody>
      </p:sp>
      <p:sp>
        <p:nvSpPr>
          <p:cNvPr id="4" name="TextBox 3">
            <a:extLst>
              <a:ext uri="{FF2B5EF4-FFF2-40B4-BE49-F238E27FC236}">
                <a16:creationId xmlns:a16="http://schemas.microsoft.com/office/drawing/2014/main" id="{FF30DE36-BD57-4F54-A5E1-E2C406505041}"/>
              </a:ext>
            </a:extLst>
          </p:cNvPr>
          <p:cNvSpPr txBox="1"/>
          <p:nvPr/>
        </p:nvSpPr>
        <p:spPr>
          <a:xfrm>
            <a:off x="3768541" y="3888713"/>
            <a:ext cx="1572567" cy="646331"/>
          </a:xfrm>
          <a:prstGeom prst="rect">
            <a:avLst/>
          </a:prstGeom>
          <a:noFill/>
        </p:spPr>
        <p:txBody>
          <a:bodyPr wrap="square" rtlCol="0">
            <a:spAutoFit/>
          </a:bodyPr>
          <a:lstStyle/>
          <a:p>
            <a:pPr algn="ctr"/>
            <a:r>
              <a:rPr lang="en-US" sz="3600" dirty="0">
                <a:solidFill>
                  <a:schemeClr val="bg1"/>
                </a:solidFill>
              </a:rPr>
              <a:t>🦟💉</a:t>
            </a:r>
          </a:p>
        </p:txBody>
      </p:sp>
    </p:spTree>
    <p:extLst>
      <p:ext uri="{BB962C8B-B14F-4D97-AF65-F5344CB8AC3E}">
        <p14:creationId xmlns:p14="http://schemas.microsoft.com/office/powerpoint/2010/main" val="218500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2808000" cy="2778677"/>
          </a:xfrm>
        </p:spPr>
        <p:txBody>
          <a:bodyPr/>
          <a:lstStyle/>
          <a:p>
            <a:r>
              <a:rPr lang="en-US" dirty="0"/>
              <a:t>The RTS,S vaccine, in Ghana, has a low efficacy (~30%).</a:t>
            </a:r>
          </a:p>
          <a:p>
            <a:endParaRPr lang="en-US" dirty="0"/>
          </a:p>
          <a:p>
            <a:r>
              <a:rPr lang="en-US" dirty="0"/>
              <a:t>The RTS,S vaccine is based on the </a:t>
            </a:r>
            <a:r>
              <a:rPr lang="en-US" i="1" dirty="0"/>
              <a:t>Plasmodium falciparum</a:t>
            </a:r>
            <a:r>
              <a:rPr lang="en-US" dirty="0"/>
              <a:t> 3D7 reference </a:t>
            </a:r>
            <a:r>
              <a:rPr lang="en-US" dirty="0" err="1"/>
              <a:t>Circumsporozoite</a:t>
            </a:r>
            <a:r>
              <a:rPr lang="en-US" dirty="0"/>
              <a:t> Surface Protein (</a:t>
            </a:r>
            <a:r>
              <a:rPr lang="en-US" dirty="0" err="1"/>
              <a:t>PfCSP</a:t>
            </a:r>
            <a:r>
              <a:rPr lang="en-US" dirty="0"/>
              <a:t>).</a:t>
            </a:r>
          </a:p>
          <a:p>
            <a:endParaRPr lang="en-US" dirty="0"/>
          </a:p>
          <a:p>
            <a:r>
              <a:rPr lang="en-US" dirty="0"/>
              <a:t>None of our Ghanaian isolates (haplotypes) matched 3D7.</a:t>
            </a:r>
          </a:p>
          <a:p>
            <a:endParaRPr lang="en-US" dirty="0"/>
          </a:p>
          <a:p>
            <a:r>
              <a:rPr lang="en-US" dirty="0"/>
              <a:t>See where I’m going with this?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Vaccine Efficacy Woes</a:t>
            </a:r>
          </a:p>
        </p:txBody>
      </p:sp>
      <p:pic>
        <p:nvPicPr>
          <p:cNvPr id="6" name="Picture 5">
            <a:extLst>
              <a:ext uri="{FF2B5EF4-FFF2-40B4-BE49-F238E27FC236}">
                <a16:creationId xmlns:a16="http://schemas.microsoft.com/office/drawing/2014/main" id="{BBD3A8C9-343D-4BD4-B616-41AD5D9A3438}"/>
              </a:ext>
            </a:extLst>
          </p:cNvPr>
          <p:cNvPicPr>
            <a:picLocks noChangeAspect="1"/>
          </p:cNvPicPr>
          <p:nvPr/>
        </p:nvPicPr>
        <p:blipFill>
          <a:blip r:embed="rId2"/>
          <a:stretch>
            <a:fillRect/>
          </a:stretch>
        </p:blipFill>
        <p:spPr>
          <a:xfrm>
            <a:off x="3421481" y="2835236"/>
            <a:ext cx="5304234" cy="1817768"/>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A4ECB8A6-82D6-4EF0-8FDA-00141F7BA46D}"/>
              </a:ext>
            </a:extLst>
          </p:cNvPr>
          <p:cNvPicPr>
            <a:picLocks noChangeAspect="1"/>
          </p:cNvPicPr>
          <p:nvPr/>
        </p:nvPicPr>
        <p:blipFill>
          <a:blip r:embed="rId3"/>
          <a:stretch>
            <a:fillRect/>
          </a:stretch>
        </p:blipFill>
        <p:spPr>
          <a:xfrm>
            <a:off x="9273378" y="0"/>
            <a:ext cx="2680622" cy="1876436"/>
          </a:xfrm>
          <a:prstGeom prst="rect">
            <a:avLst/>
          </a:prstGeom>
          <a:ln>
            <a:solidFill>
              <a:schemeClr val="tx1"/>
            </a:solidFill>
          </a:ln>
        </p:spPr>
      </p:pic>
      <p:sp>
        <p:nvSpPr>
          <p:cNvPr id="9" name="TextBox 8">
            <a:extLst>
              <a:ext uri="{FF2B5EF4-FFF2-40B4-BE49-F238E27FC236}">
                <a16:creationId xmlns:a16="http://schemas.microsoft.com/office/drawing/2014/main" id="{388D9E63-C771-4025-ABE6-530AE9548A48}"/>
              </a:ext>
            </a:extLst>
          </p:cNvPr>
          <p:cNvSpPr txBox="1"/>
          <p:nvPr/>
        </p:nvSpPr>
        <p:spPr>
          <a:xfrm>
            <a:off x="5171548" y="2440945"/>
            <a:ext cx="530915" cy="261610"/>
          </a:xfrm>
          <a:prstGeom prst="rect">
            <a:avLst/>
          </a:prstGeom>
          <a:noFill/>
        </p:spPr>
        <p:txBody>
          <a:bodyPr wrap="none" rtlCol="0">
            <a:spAutoFit/>
          </a:bodyPr>
          <a:lstStyle/>
          <a:p>
            <a:r>
              <a:rPr lang="en-US" sz="1100" dirty="0"/>
              <a:t>Th2R</a:t>
            </a:r>
          </a:p>
        </p:txBody>
      </p:sp>
      <p:sp>
        <p:nvSpPr>
          <p:cNvPr id="10" name="TextBox 9">
            <a:extLst>
              <a:ext uri="{FF2B5EF4-FFF2-40B4-BE49-F238E27FC236}">
                <a16:creationId xmlns:a16="http://schemas.microsoft.com/office/drawing/2014/main" id="{451BB80A-8916-4281-A75E-53D090BBB556}"/>
              </a:ext>
            </a:extLst>
          </p:cNvPr>
          <p:cNvSpPr txBox="1"/>
          <p:nvPr/>
        </p:nvSpPr>
        <p:spPr>
          <a:xfrm>
            <a:off x="6657554" y="2434980"/>
            <a:ext cx="530915" cy="261610"/>
          </a:xfrm>
          <a:prstGeom prst="rect">
            <a:avLst/>
          </a:prstGeom>
          <a:noFill/>
        </p:spPr>
        <p:txBody>
          <a:bodyPr wrap="none" rtlCol="0">
            <a:spAutoFit/>
          </a:bodyPr>
          <a:lstStyle/>
          <a:p>
            <a:r>
              <a:rPr lang="en-US" sz="1100" dirty="0"/>
              <a:t>Th3R</a:t>
            </a:r>
          </a:p>
        </p:txBody>
      </p:sp>
      <p:sp>
        <p:nvSpPr>
          <p:cNvPr id="11" name="TextBox 10">
            <a:extLst>
              <a:ext uri="{FF2B5EF4-FFF2-40B4-BE49-F238E27FC236}">
                <a16:creationId xmlns:a16="http://schemas.microsoft.com/office/drawing/2014/main" id="{4270346F-C933-4E83-98DB-47D246BF8A02}"/>
              </a:ext>
            </a:extLst>
          </p:cNvPr>
          <p:cNvSpPr txBox="1"/>
          <p:nvPr/>
        </p:nvSpPr>
        <p:spPr>
          <a:xfrm>
            <a:off x="4959951" y="1843248"/>
            <a:ext cx="954107" cy="430887"/>
          </a:xfrm>
          <a:prstGeom prst="rect">
            <a:avLst/>
          </a:prstGeom>
          <a:noFill/>
        </p:spPr>
        <p:txBody>
          <a:bodyPr wrap="none" rtlCol="0">
            <a:spAutoFit/>
          </a:bodyPr>
          <a:lstStyle/>
          <a:p>
            <a:pPr algn="ctr"/>
            <a:r>
              <a:rPr lang="en-US" sz="1100" dirty="0"/>
              <a:t>Lysosomal</a:t>
            </a:r>
          </a:p>
          <a:p>
            <a:pPr algn="ctr"/>
            <a:r>
              <a:rPr lang="en-US" sz="1100" dirty="0"/>
              <a:t>Degradation</a:t>
            </a:r>
          </a:p>
        </p:txBody>
      </p:sp>
      <p:sp>
        <p:nvSpPr>
          <p:cNvPr id="12" name="TextBox 11">
            <a:extLst>
              <a:ext uri="{FF2B5EF4-FFF2-40B4-BE49-F238E27FC236}">
                <a16:creationId xmlns:a16="http://schemas.microsoft.com/office/drawing/2014/main" id="{755E30D1-3E15-43BB-B41F-FDCD19EA0D56}"/>
              </a:ext>
            </a:extLst>
          </p:cNvPr>
          <p:cNvSpPr txBox="1"/>
          <p:nvPr/>
        </p:nvSpPr>
        <p:spPr>
          <a:xfrm>
            <a:off x="6434739" y="1843249"/>
            <a:ext cx="976549" cy="430887"/>
          </a:xfrm>
          <a:prstGeom prst="rect">
            <a:avLst/>
          </a:prstGeom>
          <a:noFill/>
        </p:spPr>
        <p:txBody>
          <a:bodyPr wrap="none" rtlCol="0">
            <a:spAutoFit/>
          </a:bodyPr>
          <a:lstStyle/>
          <a:p>
            <a:pPr algn="ctr"/>
            <a:r>
              <a:rPr lang="en-US" sz="1100" dirty="0"/>
              <a:t>Proteasomal</a:t>
            </a:r>
          </a:p>
          <a:p>
            <a:pPr algn="ctr"/>
            <a:r>
              <a:rPr lang="en-US" sz="1100" dirty="0"/>
              <a:t>Degradation</a:t>
            </a:r>
          </a:p>
        </p:txBody>
      </p:sp>
      <p:cxnSp>
        <p:nvCxnSpPr>
          <p:cNvPr id="14" name="Straight Arrow Connector 13">
            <a:extLst>
              <a:ext uri="{FF2B5EF4-FFF2-40B4-BE49-F238E27FC236}">
                <a16:creationId xmlns:a16="http://schemas.microsoft.com/office/drawing/2014/main" id="{346FCB70-87D6-4CC9-B229-F504B1DED4AB}"/>
              </a:ext>
            </a:extLst>
          </p:cNvPr>
          <p:cNvCxnSpPr>
            <a:stCxn id="9" idx="0"/>
            <a:endCxn id="11" idx="2"/>
          </p:cNvCxnSpPr>
          <p:nvPr/>
        </p:nvCxnSpPr>
        <p:spPr>
          <a:xfrm flipH="1" flipV="1">
            <a:off x="5437005" y="2274135"/>
            <a:ext cx="1" cy="166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A93692-0C9D-473B-BD16-5327C1DD51F1}"/>
              </a:ext>
            </a:extLst>
          </p:cNvPr>
          <p:cNvCxnSpPr>
            <a:cxnSpLocks/>
            <a:stCxn id="10" idx="0"/>
            <a:endCxn id="12" idx="2"/>
          </p:cNvCxnSpPr>
          <p:nvPr/>
        </p:nvCxnSpPr>
        <p:spPr>
          <a:xfrm flipV="1">
            <a:off x="6923012" y="2274136"/>
            <a:ext cx="2" cy="160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3550659-C349-4D94-825F-63505689039D}"/>
              </a:ext>
            </a:extLst>
          </p:cNvPr>
          <p:cNvSpPr/>
          <p:nvPr/>
        </p:nvSpPr>
        <p:spPr>
          <a:xfrm>
            <a:off x="5075684"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a:t>CD4+</a:t>
            </a:r>
          </a:p>
        </p:txBody>
      </p:sp>
      <p:sp>
        <p:nvSpPr>
          <p:cNvPr id="21" name="Oval 20">
            <a:extLst>
              <a:ext uri="{FF2B5EF4-FFF2-40B4-BE49-F238E27FC236}">
                <a16:creationId xmlns:a16="http://schemas.microsoft.com/office/drawing/2014/main" id="{0638079C-3E6F-41D5-924A-34433DFC0AE4}"/>
              </a:ext>
            </a:extLst>
          </p:cNvPr>
          <p:cNvSpPr/>
          <p:nvPr/>
        </p:nvSpPr>
        <p:spPr>
          <a:xfrm>
            <a:off x="6561691"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CD8+</a:t>
            </a:r>
          </a:p>
        </p:txBody>
      </p:sp>
      <p:cxnSp>
        <p:nvCxnSpPr>
          <p:cNvPr id="22" name="Straight Arrow Connector 21">
            <a:extLst>
              <a:ext uri="{FF2B5EF4-FFF2-40B4-BE49-F238E27FC236}">
                <a16:creationId xmlns:a16="http://schemas.microsoft.com/office/drawing/2014/main" id="{AC2162E3-DB6F-4839-B001-5ED74A62D7F0}"/>
              </a:ext>
            </a:extLst>
          </p:cNvPr>
          <p:cNvCxnSpPr>
            <a:cxnSpLocks/>
            <a:stCxn id="11" idx="0"/>
            <a:endCxn id="31" idx="2"/>
          </p:cNvCxnSpPr>
          <p:nvPr/>
        </p:nvCxnSpPr>
        <p:spPr>
          <a:xfrm flipH="1" flipV="1">
            <a:off x="5436395" y="1682811"/>
            <a:ext cx="610" cy="160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BC2939-2478-47B8-80FA-F2DC90AC6244}"/>
              </a:ext>
            </a:extLst>
          </p:cNvPr>
          <p:cNvCxnSpPr>
            <a:cxnSpLocks/>
            <a:stCxn id="12" idx="0"/>
            <a:endCxn id="34" idx="2"/>
          </p:cNvCxnSpPr>
          <p:nvPr/>
        </p:nvCxnSpPr>
        <p:spPr>
          <a:xfrm flipV="1">
            <a:off x="6923014" y="1682811"/>
            <a:ext cx="0" cy="160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6DBD6815-5725-4B7A-B9BF-B5236C55C49D}"/>
              </a:ext>
            </a:extLst>
          </p:cNvPr>
          <p:cNvSpPr/>
          <p:nvPr/>
        </p:nvSpPr>
        <p:spPr>
          <a:xfrm rot="5400000">
            <a:off x="5387176" y="2389826"/>
            <a:ext cx="98438" cy="72389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9EA3AA57-BE29-4C54-A989-5117AEB3829A}"/>
              </a:ext>
            </a:extLst>
          </p:cNvPr>
          <p:cNvSpPr/>
          <p:nvPr/>
        </p:nvSpPr>
        <p:spPr>
          <a:xfrm rot="5400000">
            <a:off x="6875457" y="2227902"/>
            <a:ext cx="98438" cy="104774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BB011AC5-56DC-46A2-A71D-D5552DE27ECF}"/>
              </a:ext>
            </a:extLst>
          </p:cNvPr>
          <p:cNvSpPr/>
          <p:nvPr/>
        </p:nvSpPr>
        <p:spPr>
          <a:xfrm>
            <a:off x="5192020" y="1493540"/>
            <a:ext cx="488750" cy="189271"/>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800" dirty="0"/>
              <a:t>HLA-II</a:t>
            </a:r>
          </a:p>
        </p:txBody>
      </p:sp>
      <p:sp>
        <p:nvSpPr>
          <p:cNvPr id="34" name="Rectangle 33">
            <a:extLst>
              <a:ext uri="{FF2B5EF4-FFF2-40B4-BE49-F238E27FC236}">
                <a16:creationId xmlns:a16="http://schemas.microsoft.com/office/drawing/2014/main" id="{87880853-3A17-4662-9B20-3FD953757A97}"/>
              </a:ext>
            </a:extLst>
          </p:cNvPr>
          <p:cNvSpPr/>
          <p:nvPr/>
        </p:nvSpPr>
        <p:spPr>
          <a:xfrm>
            <a:off x="6678639" y="1493540"/>
            <a:ext cx="488750" cy="189271"/>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a:t>HLA-I</a:t>
            </a:r>
          </a:p>
        </p:txBody>
      </p:sp>
    </p:spTree>
    <p:extLst>
      <p:ext uri="{BB962C8B-B14F-4D97-AF65-F5344CB8AC3E}">
        <p14:creationId xmlns:p14="http://schemas.microsoft.com/office/powerpoint/2010/main" val="36823879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548</TotalTime>
  <Words>380</Words>
  <Application>Microsoft Office PowerPoint</Application>
  <PresentationFormat>On-screen Show (16:9)</PresentationFormat>
  <Paragraphs>100</Paragraphs>
  <Slides>14</Slides>
  <Notes>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Raleway</vt:lpstr>
      <vt:lpstr>Arial</vt:lpstr>
      <vt:lpstr>Consolas</vt:lpstr>
      <vt:lpstr>Lato</vt:lpstr>
      <vt:lpstr>Swiss</vt:lpstr>
      <vt:lpstr>Scalable AI for Good  in Genomics and Health</vt:lpstr>
      <vt:lpstr>Overview</vt:lpstr>
      <vt:lpstr>With advancements in cloud computing and AI technologies, we can now explore the complexities of disease diagnostics and prevention, innovate on new therapeutics, and investigate the severity of evolving issues such as COVID-19, all without setting foot in a lab.  In this talk, we will walk through the in silico ways we’re tackling these issues using cloud-based machine learning at-scale.</vt:lpstr>
      <vt:lpstr>PowerPoint Presentation</vt:lpstr>
      <vt:lpstr>PowerPoint Presentation</vt:lpstr>
      <vt:lpstr>Advancements That Make This Possible…</vt:lpstr>
      <vt:lpstr>PowerPoint Presentation</vt:lpstr>
      <vt:lpstr>Malaria Vaccines and Diagnostics using Sequence and Structural Analysis</vt:lpstr>
      <vt:lpstr>The Problem</vt:lpstr>
      <vt:lpstr>Our Investigation</vt:lpstr>
      <vt:lpstr>HLA-CSP peptide-TCR Complexes</vt:lpstr>
      <vt:lpstr>HLA-CSP peptide-TCR Complexes</vt:lpstr>
      <vt:lpstr>Docking Metrics</vt:lpstr>
      <vt:lpstr>Structural Analysis of Antibody Binding  in SARS-CoV-2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40</cp:revision>
  <dcterms:created xsi:type="dcterms:W3CDTF">2019-01-02T02:35:54Z</dcterms:created>
  <dcterms:modified xsi:type="dcterms:W3CDTF">2022-01-20T19:48:17Z</dcterms:modified>
</cp:coreProperties>
</file>